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notesMasterIdLst>
    <p:notesMasterId r:id="rId48"/>
  </p:notesMasterIdLst>
  <p:handoutMasterIdLst>
    <p:handoutMasterId r:id="rId49"/>
  </p:handoutMasterIdLst>
  <p:sldIdLst>
    <p:sldId id="256" r:id="rId5"/>
    <p:sldId id="257" r:id="rId6"/>
    <p:sldId id="258" r:id="rId7"/>
    <p:sldId id="319" r:id="rId8"/>
    <p:sldId id="261" r:id="rId9"/>
    <p:sldId id="262" r:id="rId10"/>
    <p:sldId id="263" r:id="rId11"/>
    <p:sldId id="264" r:id="rId12"/>
    <p:sldId id="267" r:id="rId13"/>
    <p:sldId id="268" r:id="rId14"/>
    <p:sldId id="320" r:id="rId15"/>
    <p:sldId id="270" r:id="rId16"/>
    <p:sldId id="272" r:id="rId17"/>
    <p:sldId id="273" r:id="rId18"/>
    <p:sldId id="274" r:id="rId19"/>
    <p:sldId id="276" r:id="rId20"/>
    <p:sldId id="277" r:id="rId21"/>
    <p:sldId id="278" r:id="rId22"/>
    <p:sldId id="279" r:id="rId23"/>
    <p:sldId id="283" r:id="rId24"/>
    <p:sldId id="282" r:id="rId25"/>
    <p:sldId id="286" r:id="rId26"/>
    <p:sldId id="289" r:id="rId27"/>
    <p:sldId id="290" r:id="rId28"/>
    <p:sldId id="292" r:id="rId29"/>
    <p:sldId id="293" r:id="rId30"/>
    <p:sldId id="294" r:id="rId31"/>
    <p:sldId id="295" r:id="rId32"/>
    <p:sldId id="296" r:id="rId33"/>
    <p:sldId id="298" r:id="rId34"/>
    <p:sldId id="300" r:id="rId35"/>
    <p:sldId id="322" r:id="rId36"/>
    <p:sldId id="302" r:id="rId37"/>
    <p:sldId id="323" r:id="rId38"/>
    <p:sldId id="307" r:id="rId39"/>
    <p:sldId id="312" r:id="rId40"/>
    <p:sldId id="311" r:id="rId41"/>
    <p:sldId id="313" r:id="rId42"/>
    <p:sldId id="314" r:id="rId43"/>
    <p:sldId id="315" r:id="rId44"/>
    <p:sldId id="316" r:id="rId45"/>
    <p:sldId id="317" r:id="rId46"/>
    <p:sldId id="318" r:id="rId47"/>
  </p:sldIdLst>
  <p:sldSz cx="12192000" cy="6858000"/>
  <p:notesSz cx="6858000" cy="9144000"/>
  <p:defaultTextStyle>
    <a:defPPr rtl="0">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02DAA10-0EC2-4705-95D1-AFBF5D657B8D}">
          <p14:sldIdLst>
            <p14:sldId id="256"/>
            <p14:sldId id="257"/>
            <p14:sldId id="258"/>
            <p14:sldId id="319"/>
            <p14:sldId id="261"/>
            <p14:sldId id="262"/>
            <p14:sldId id="263"/>
          </p14:sldIdLst>
        </p14:section>
        <p14:section name="VIRU" id="{17D86E50-9C16-4FAF-8D31-53FC6BFE16D0}">
          <p14:sldIdLst>
            <p14:sldId id="264"/>
            <p14:sldId id="267"/>
            <p14:sldId id="268"/>
            <p14:sldId id="320"/>
            <p14:sldId id="270"/>
          </p14:sldIdLst>
        </p14:section>
        <p14:section name="Negro" id="{063F4B89-06F4-4E15-AA10-49DFBA54DD61}">
          <p14:sldIdLst>
            <p14:sldId id="272"/>
            <p14:sldId id="273"/>
            <p14:sldId id="274"/>
            <p14:sldId id="276"/>
            <p14:sldId id="277"/>
            <p14:sldId id="278"/>
            <p14:sldId id="279"/>
            <p14:sldId id="283"/>
            <p14:sldId id="282"/>
            <p14:sldId id="286"/>
          </p14:sldIdLst>
        </p14:section>
        <p14:section name="Viru" id="{49E62E0C-7EF1-4870-94A8-8FCF6AE442FC}">
          <p14:sldIdLst>
            <p14:sldId id="289"/>
            <p14:sldId id="290"/>
            <p14:sldId id="292"/>
            <p14:sldId id="293"/>
            <p14:sldId id="294"/>
            <p14:sldId id="295"/>
            <p14:sldId id="296"/>
          </p14:sldIdLst>
        </p14:section>
        <p14:section name="Negro" id="{A2EF0B61-CEF9-4E2B-A7A4-A8D2FFD4CC83}">
          <p14:sldIdLst>
            <p14:sldId id="298"/>
            <p14:sldId id="300"/>
            <p14:sldId id="322"/>
            <p14:sldId id="302"/>
            <p14:sldId id="323"/>
          </p14:sldIdLst>
        </p14:section>
        <p14:section name="Viru" id="{B4E9633F-0E0B-4376-AA12-32C835183F7B}">
          <p14:sldIdLst>
            <p14:sldId id="307"/>
            <p14:sldId id="312"/>
            <p14:sldId id="311"/>
            <p14:sldId id="313"/>
            <p14:sldId id="314"/>
            <p14:sldId id="315"/>
            <p14:sldId id="316"/>
          </p14:sldIdLst>
        </p14:section>
        <p14:section name="Ambos" id="{B1CA7605-C401-41CA-A78C-0762380F9A4E}">
          <p14:sldIdLst>
            <p14:sldId id="317"/>
            <p14:sldId id="31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o Valentin Martinez" initials="FVM" lastIdx="4" clrIdx="0">
    <p:extLst>
      <p:ext uri="{19B8F6BF-5375-455C-9EA6-DF929625EA0E}">
        <p15:presenceInfo xmlns:p15="http://schemas.microsoft.com/office/powerpoint/2012/main" userId="S-1-5-21-3673972175-332483087-78657466-41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94641" autoAdjust="0"/>
  </p:normalViewPr>
  <p:slideViewPr>
    <p:cSldViewPr snapToGrid="0">
      <p:cViewPr varScale="1">
        <p:scale>
          <a:sx n="78" d="100"/>
          <a:sy n="78" d="100"/>
        </p:scale>
        <p:origin x="878" y="62"/>
      </p:cViewPr>
      <p:guideLst/>
    </p:cSldViewPr>
  </p:slideViewPr>
  <p:notesTextViewPr>
    <p:cViewPr>
      <p:scale>
        <a:sx n="1" d="1"/>
        <a:sy n="1" d="1"/>
      </p:scale>
      <p:origin x="0" y="0"/>
    </p:cViewPr>
  </p:notesTextViewPr>
  <p:notesViewPr>
    <p:cSldViewPr snapToGrid="0">
      <p:cViewPr varScale="1">
        <p:scale>
          <a:sx n="88" d="100"/>
          <a:sy n="88" d="100"/>
        </p:scale>
        <p:origin x="3066"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632A2767-FEC0-45D8-A250-3A0CECEC10E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a:p>
        </p:txBody>
      </p:sp>
      <p:sp>
        <p:nvSpPr>
          <p:cNvPr id="3" name="Marcador de fecha 2">
            <a:extLst>
              <a:ext uri="{FF2B5EF4-FFF2-40B4-BE49-F238E27FC236}">
                <a16:creationId xmlns:a16="http://schemas.microsoft.com/office/drawing/2014/main" id="{A3D87BEA-720A-4B01-983C-6493C00177B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D103905C-7F1E-4EB1-83CB-22633D84A613}" type="datetime1">
              <a:rPr lang="es-ES" smtClean="0"/>
              <a:t>15/06/2024</a:t>
            </a:fld>
            <a:endParaRPr lang="es-ES"/>
          </a:p>
        </p:txBody>
      </p:sp>
      <p:sp>
        <p:nvSpPr>
          <p:cNvPr id="4" name="Marcador de pie de página 3">
            <a:extLst>
              <a:ext uri="{FF2B5EF4-FFF2-40B4-BE49-F238E27FC236}">
                <a16:creationId xmlns:a16="http://schemas.microsoft.com/office/drawing/2014/main" id="{8D7F7142-7B6D-4E82-A762-17951F13958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a:p>
        </p:txBody>
      </p:sp>
      <p:sp>
        <p:nvSpPr>
          <p:cNvPr id="5" name="Marcador de posición de número de diapositiva 4">
            <a:extLst>
              <a:ext uri="{FF2B5EF4-FFF2-40B4-BE49-F238E27FC236}">
                <a16:creationId xmlns:a16="http://schemas.microsoft.com/office/drawing/2014/main" id="{47AA5D6A-4E5C-4EA7-A13B-15A02BB533D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88A98BC-2DB8-47A3-A77F-B9E32C266238}" type="slidenum">
              <a:rPr lang="es-ES" smtClean="0"/>
              <a:t>‹Nº›</a:t>
            </a:fld>
            <a:endParaRPr lang="es-ES"/>
          </a:p>
        </p:txBody>
      </p:sp>
    </p:spTree>
    <p:extLst>
      <p:ext uri="{BB962C8B-B14F-4D97-AF65-F5344CB8AC3E}">
        <p14:creationId xmlns:p14="http://schemas.microsoft.com/office/powerpoint/2010/main" val="28456843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0346C4A-AC5D-41C9-92CB-B29B3A4C2452}" type="datetime1">
              <a:rPr lang="es-ES" noProof="0" smtClean="0"/>
              <a:t>15/06/2024</a:t>
            </a:fld>
            <a:endParaRPr lang="es-ES" noProof="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9BB1A04-13E8-48CD-97F9-AC2568E1A8D4}" type="slidenum">
              <a:rPr lang="es-ES" noProof="0" smtClean="0"/>
              <a:t>‹Nº›</a:t>
            </a:fld>
            <a:endParaRPr lang="es-ES" noProof="0"/>
          </a:p>
        </p:txBody>
      </p:sp>
    </p:spTree>
    <p:extLst>
      <p:ext uri="{BB962C8B-B14F-4D97-AF65-F5344CB8AC3E}">
        <p14:creationId xmlns:p14="http://schemas.microsoft.com/office/powerpoint/2010/main" val="25769996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69BB1A04-13E8-48CD-97F9-AC2568E1A8D4}" type="slidenum">
              <a:rPr lang="es-ES" smtClean="0"/>
              <a:t>1</a:t>
            </a:fld>
            <a:endParaRPr lang="es-ES"/>
          </a:p>
        </p:txBody>
      </p:sp>
    </p:spTree>
    <p:extLst>
      <p:ext uri="{BB962C8B-B14F-4D97-AF65-F5344CB8AC3E}">
        <p14:creationId xmlns:p14="http://schemas.microsoft.com/office/powerpoint/2010/main" val="32643052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66" name="Imagen 2" descr="\\DROBO-FS\QuickDrops\JB\PPTX NG\Droplets\LightingOverlay.png"/>
          <p:cNvPicPr>
            <a:picLocks noChangeAspect="1" noChangeArrowheads="1"/>
          </p:cNvPicPr>
          <p:nvPr/>
        </p:nvPicPr>
        <p:blipFill>
          <a:blip r:embed="rId2"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upo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ítulo 1"/>
          <p:cNvSpPr>
            <a:spLocks noGrp="1"/>
          </p:cNvSpPr>
          <p:nvPr>
            <p:ph type="ctrTitle"/>
          </p:nvPr>
        </p:nvSpPr>
        <p:spPr>
          <a:xfrm>
            <a:off x="1876424" y="1122363"/>
            <a:ext cx="8791575" cy="2387600"/>
          </a:xfrm>
        </p:spPr>
        <p:txBody>
          <a:bodyPr rtlCol="0" anchor="b">
            <a:normAutofit/>
          </a:bodyPr>
          <a:lstStyle>
            <a:lvl1pPr algn="l">
              <a:defRPr sz="4800"/>
            </a:lvl1pPr>
          </a:lstStyle>
          <a:p>
            <a:pPr rtl="0"/>
            <a:r>
              <a:rPr lang="es-ES" noProof="0"/>
              <a:t>Haga clic para modificar el estilo de título del patrón</a:t>
            </a:r>
          </a:p>
        </p:txBody>
      </p:sp>
      <p:sp>
        <p:nvSpPr>
          <p:cNvPr id="3" name="Subtítulo 2"/>
          <p:cNvSpPr>
            <a:spLocks noGrp="1"/>
          </p:cNvSpPr>
          <p:nvPr>
            <p:ph type="subTitle" idx="1" hasCustomPrompt="1"/>
          </p:nvPr>
        </p:nvSpPr>
        <p:spPr>
          <a:xfrm>
            <a:off x="1876424" y="3602038"/>
            <a:ext cx="8791575" cy="1655762"/>
          </a:xfrm>
        </p:spPr>
        <p:txBody>
          <a:bodyPr rtlCol="0">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sp>
        <p:nvSpPr>
          <p:cNvPr id="4" name="Marcador de fecha 3"/>
          <p:cNvSpPr>
            <a:spLocks noGrp="1"/>
          </p:cNvSpPr>
          <p:nvPr>
            <p:ph type="dt" sz="half" idx="10"/>
          </p:nvPr>
        </p:nvSpPr>
        <p:spPr>
          <a:xfrm>
            <a:off x="7077511" y="5410201"/>
            <a:ext cx="2743200" cy="365125"/>
          </a:xfrm>
        </p:spPr>
        <p:txBody>
          <a:bodyPr rtlCol="0"/>
          <a:lstStyle/>
          <a:p>
            <a:pPr rtl="0"/>
            <a:fld id="{00F3238A-78E4-4E8C-96C6-C1307B205DCD}" type="datetime1">
              <a:rPr lang="es-ES" noProof="0" smtClean="0"/>
              <a:t>15/06/2024</a:t>
            </a:fld>
            <a:endParaRPr lang="es-ES" noProof="0"/>
          </a:p>
        </p:txBody>
      </p:sp>
      <p:sp>
        <p:nvSpPr>
          <p:cNvPr id="5" name="Marcador de pie de página 4"/>
          <p:cNvSpPr>
            <a:spLocks noGrp="1"/>
          </p:cNvSpPr>
          <p:nvPr>
            <p:ph type="ftr" sz="quarter" idx="11"/>
          </p:nvPr>
        </p:nvSpPr>
        <p:spPr>
          <a:xfrm>
            <a:off x="1876424" y="5410201"/>
            <a:ext cx="5124886" cy="365125"/>
          </a:xfrm>
        </p:spPr>
        <p:txBody>
          <a:bodyPr rtlCol="0"/>
          <a:lstStyle/>
          <a:p>
            <a:pPr rtl="0"/>
            <a:endParaRPr lang="es-ES" noProof="0"/>
          </a:p>
        </p:txBody>
      </p:sp>
      <p:sp>
        <p:nvSpPr>
          <p:cNvPr id="6" name="Marcador de número de diapositiva 5"/>
          <p:cNvSpPr>
            <a:spLocks noGrp="1"/>
          </p:cNvSpPr>
          <p:nvPr>
            <p:ph type="sldNum" sz="quarter" idx="12"/>
          </p:nvPr>
        </p:nvSpPr>
        <p:spPr>
          <a:xfrm>
            <a:off x="9896911" y="5410199"/>
            <a:ext cx="771089" cy="365125"/>
          </a:xfrm>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3658416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1141410" y="4304664"/>
            <a:ext cx="9912355" cy="819355"/>
          </a:xfrm>
        </p:spPr>
        <p:txBody>
          <a:bodyPr rtlCol="0" anchor="b">
            <a:normAutofit/>
          </a:bodyPr>
          <a:lstStyle>
            <a:lvl1pPr>
              <a:defRPr sz="3200"/>
            </a:lvl1pPr>
          </a:lstStyle>
          <a:p>
            <a:pPr rtl="0"/>
            <a:r>
              <a:rPr lang="es-ES" noProof="0"/>
              <a:t>Haga clic para modificar el estilo de título del patrón</a:t>
            </a:r>
          </a:p>
        </p:txBody>
      </p:sp>
      <p:sp>
        <p:nvSpPr>
          <p:cNvPr id="3" name="Marcador de posición de imagen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rtl="0">
              <a:buNone/>
            </a:pPr>
            <a:r>
              <a:rPr lang="es-ES" noProof="0"/>
              <a:t>Haga clic en el icono para agregar una imagen</a:t>
            </a:r>
          </a:p>
        </p:txBody>
      </p:sp>
      <p:sp>
        <p:nvSpPr>
          <p:cNvPr id="4" name="Marcador de texto 3"/>
          <p:cNvSpPr>
            <a:spLocks noGrp="1"/>
          </p:cNvSpPr>
          <p:nvPr>
            <p:ph type="body" sz="half" idx="2"/>
          </p:nvPr>
        </p:nvSpPr>
        <p:spPr>
          <a:xfrm>
            <a:off x="1141364" y="5124020"/>
            <a:ext cx="9910859" cy="682472"/>
          </a:xfrm>
        </p:spPr>
        <p:txBody>
          <a:bodyPr rtlCol="0">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A0F1816F-EC09-4F4D-97CE-9297AE6B049D}"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129196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leyenda">
    <p:spTree>
      <p:nvGrpSpPr>
        <p:cNvPr id="1" name=""/>
        <p:cNvGrpSpPr/>
        <p:nvPr/>
      </p:nvGrpSpPr>
      <p:grpSpPr>
        <a:xfrm>
          <a:off x="0" y="0"/>
          <a:ext cx="0" cy="0"/>
          <a:chOff x="0" y="0"/>
          <a:chExt cx="0" cy="0"/>
        </a:xfrm>
      </p:grpSpPr>
      <p:sp>
        <p:nvSpPr>
          <p:cNvPr id="2" name="Título 1"/>
          <p:cNvSpPr>
            <a:spLocks noGrp="1"/>
          </p:cNvSpPr>
          <p:nvPr>
            <p:ph type="title"/>
          </p:nvPr>
        </p:nvSpPr>
        <p:spPr>
          <a:xfrm>
            <a:off x="1141456" y="609600"/>
            <a:ext cx="9905955" cy="3429000"/>
          </a:xfrm>
        </p:spPr>
        <p:txBody>
          <a:bodyPr rtlCol="0" anchor="ctr">
            <a:normAutofit/>
          </a:bodyPr>
          <a:lstStyle>
            <a:lvl1pPr>
              <a:defRPr sz="3600"/>
            </a:lvl1pPr>
          </a:lstStyle>
          <a:p>
            <a:pPr rtl="0"/>
            <a:r>
              <a:rPr lang="es-ES" noProof="0"/>
              <a:t>Haga clic para modificar el estilo de título del patrón</a:t>
            </a:r>
          </a:p>
        </p:txBody>
      </p:sp>
      <p:sp>
        <p:nvSpPr>
          <p:cNvPr id="4" name="Marcador de texto 3"/>
          <p:cNvSpPr>
            <a:spLocks noGrp="1"/>
          </p:cNvSpPr>
          <p:nvPr>
            <p:ph type="body" sz="half" idx="2"/>
          </p:nvPr>
        </p:nvSpPr>
        <p:spPr>
          <a:xfrm>
            <a:off x="1141410" y="4419599"/>
            <a:ext cx="9904459" cy="1371599"/>
          </a:xfrm>
        </p:spPr>
        <p:txBody>
          <a:bodyPr rtlCol="0"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30B4BCAE-30F3-4CE8-9F7C-7D95F4A1E849}"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2117256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1446212" y="609599"/>
            <a:ext cx="9302752" cy="2748429"/>
          </a:xfrm>
        </p:spPr>
        <p:txBody>
          <a:bodyPr rtlCol="0" anchor="ctr">
            <a:normAutofit/>
          </a:bodyPr>
          <a:lstStyle>
            <a:lvl1pPr>
              <a:defRPr sz="3600"/>
            </a:lvl1pPr>
          </a:lstStyle>
          <a:p>
            <a:pPr rtl="0"/>
            <a:r>
              <a:rPr lang="es-ES" noProof="0"/>
              <a:t>Haga clic para modificar el estilo de título del patrón</a:t>
            </a:r>
          </a:p>
        </p:txBody>
      </p:sp>
      <p:sp>
        <p:nvSpPr>
          <p:cNvPr id="12" name="Marcador de texto 3"/>
          <p:cNvSpPr>
            <a:spLocks noGrp="1"/>
          </p:cNvSpPr>
          <p:nvPr>
            <p:ph type="body" sz="half" idx="13"/>
          </p:nvPr>
        </p:nvSpPr>
        <p:spPr>
          <a:xfrm>
            <a:off x="1720644" y="3365557"/>
            <a:ext cx="8752299" cy="548968"/>
          </a:xfrm>
        </p:spPr>
        <p:txBody>
          <a:bodyPr rtlCol="0"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4" name="Marcador de texto 3"/>
          <p:cNvSpPr>
            <a:spLocks noGrp="1"/>
          </p:cNvSpPr>
          <p:nvPr>
            <p:ph type="body" sz="half" idx="2"/>
          </p:nvPr>
        </p:nvSpPr>
        <p:spPr>
          <a:xfrm>
            <a:off x="1141411" y="4309919"/>
            <a:ext cx="9906002" cy="1489496"/>
          </a:xfrm>
        </p:spPr>
        <p:txBody>
          <a:bodyPr rtlCol="0"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764D38C6-2D0B-4259-BF15-4C2FA82E18A8}"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
        <p:nvSpPr>
          <p:cNvPr id="60" name="Cuadro de texto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8000" noProof="0">
                <a:solidFill>
                  <a:schemeClr val="tx1"/>
                </a:solidFill>
                <a:effectLst/>
              </a:rPr>
              <a:t>“</a:t>
            </a:r>
          </a:p>
        </p:txBody>
      </p:sp>
      <p:sp>
        <p:nvSpPr>
          <p:cNvPr id="61" name="Cuadro de texto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8000" noProof="0">
                <a:solidFill>
                  <a:schemeClr val="tx1"/>
                </a:solidFill>
                <a:effectLst/>
              </a:rPr>
              <a:t>”</a:t>
            </a:r>
          </a:p>
        </p:txBody>
      </p:sp>
    </p:spTree>
    <p:extLst>
      <p:ext uri="{BB962C8B-B14F-4D97-AF65-F5344CB8AC3E}">
        <p14:creationId xmlns:p14="http://schemas.microsoft.com/office/powerpoint/2010/main" val="2902241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ítulo 1"/>
          <p:cNvSpPr>
            <a:spLocks noGrp="1"/>
          </p:cNvSpPr>
          <p:nvPr>
            <p:ph type="title"/>
          </p:nvPr>
        </p:nvSpPr>
        <p:spPr>
          <a:xfrm>
            <a:off x="1141410" y="2134041"/>
            <a:ext cx="9906001" cy="2511835"/>
          </a:xfrm>
        </p:spPr>
        <p:txBody>
          <a:bodyPr rtlCol="0" anchor="b">
            <a:normAutofit/>
          </a:bodyPr>
          <a:lstStyle>
            <a:lvl1pPr>
              <a:defRPr sz="3600"/>
            </a:lvl1pPr>
          </a:lstStyle>
          <a:p>
            <a:pPr rtl="0"/>
            <a:r>
              <a:rPr lang="es-ES" noProof="0"/>
              <a:t>Haga clic para modificar el estilo de título del patrón</a:t>
            </a:r>
          </a:p>
        </p:txBody>
      </p:sp>
      <p:sp>
        <p:nvSpPr>
          <p:cNvPr id="4" name="Marcador de texto 3"/>
          <p:cNvSpPr>
            <a:spLocks noGrp="1"/>
          </p:cNvSpPr>
          <p:nvPr>
            <p:ph type="body" sz="half" idx="2"/>
          </p:nvPr>
        </p:nvSpPr>
        <p:spPr>
          <a:xfrm>
            <a:off x="1141364" y="4657655"/>
            <a:ext cx="9904505" cy="1140644"/>
          </a:xfrm>
        </p:spPr>
        <p:txBody>
          <a:bodyPr rtlCol="0"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99129DB4-F430-4919-87F9-3D01F18962A3}"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2747389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ítulo 1"/>
          <p:cNvSpPr>
            <a:spLocks noGrp="1"/>
          </p:cNvSpPr>
          <p:nvPr>
            <p:ph type="title"/>
          </p:nvPr>
        </p:nvSpPr>
        <p:spPr>
          <a:xfrm>
            <a:off x="1141413" y="609600"/>
            <a:ext cx="9905998" cy="1905000"/>
          </a:xfrm>
        </p:spPr>
        <p:txBody>
          <a:bodyPr rtlCol="0"/>
          <a:lstStyle/>
          <a:p>
            <a:pPr rtl="0"/>
            <a:r>
              <a:rPr lang="es-ES" noProof="0"/>
              <a:t>Haga clic para modificar el estilo de título del patrón</a:t>
            </a:r>
          </a:p>
        </p:txBody>
      </p:sp>
      <p:sp>
        <p:nvSpPr>
          <p:cNvPr id="7" name="Marcador de texto 2"/>
          <p:cNvSpPr>
            <a:spLocks noGrp="1"/>
          </p:cNvSpPr>
          <p:nvPr>
            <p:ph type="body" idx="1"/>
          </p:nvPr>
        </p:nvSpPr>
        <p:spPr>
          <a:xfrm>
            <a:off x="1141410" y="2674463"/>
            <a:ext cx="3196899" cy="685800"/>
          </a:xfrm>
        </p:spPr>
        <p:txBody>
          <a:bodyPr rtlCol="0"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8" name="Marcador de texto 3"/>
          <p:cNvSpPr>
            <a:spLocks noGrp="1"/>
          </p:cNvSpPr>
          <p:nvPr>
            <p:ph type="body" sz="half" idx="15"/>
          </p:nvPr>
        </p:nvSpPr>
        <p:spPr>
          <a:xfrm>
            <a:off x="1127918" y="3360263"/>
            <a:ext cx="3208735" cy="2430936"/>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9" name="Marcador de texto 4"/>
          <p:cNvSpPr>
            <a:spLocks noGrp="1"/>
          </p:cNvSpPr>
          <p:nvPr>
            <p:ph type="body" sz="quarter" idx="3"/>
          </p:nvPr>
        </p:nvSpPr>
        <p:spPr>
          <a:xfrm>
            <a:off x="4514766" y="2677635"/>
            <a:ext cx="3184385" cy="685800"/>
          </a:xfrm>
        </p:spPr>
        <p:txBody>
          <a:bodyPr rtlCol="0"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10" name="Marcador de texto 3"/>
          <p:cNvSpPr>
            <a:spLocks noGrp="1"/>
          </p:cNvSpPr>
          <p:nvPr>
            <p:ph type="body" sz="half" idx="16"/>
          </p:nvPr>
        </p:nvSpPr>
        <p:spPr>
          <a:xfrm>
            <a:off x="4504213" y="3363435"/>
            <a:ext cx="3195830" cy="2430936"/>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11" name="Marcador de texto 4"/>
          <p:cNvSpPr>
            <a:spLocks noGrp="1"/>
          </p:cNvSpPr>
          <p:nvPr>
            <p:ph type="body" sz="quarter" idx="13"/>
          </p:nvPr>
        </p:nvSpPr>
        <p:spPr>
          <a:xfrm>
            <a:off x="7852442" y="2674463"/>
            <a:ext cx="3194968" cy="685800"/>
          </a:xfrm>
        </p:spPr>
        <p:txBody>
          <a:bodyPr rtlCol="0"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12" name="Marcador de texto 3"/>
          <p:cNvSpPr>
            <a:spLocks noGrp="1"/>
          </p:cNvSpPr>
          <p:nvPr>
            <p:ph type="body" sz="half" idx="17"/>
          </p:nvPr>
        </p:nvSpPr>
        <p:spPr>
          <a:xfrm>
            <a:off x="7852442" y="3360263"/>
            <a:ext cx="3194968" cy="2430936"/>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3" name="Marcador de fecha 2"/>
          <p:cNvSpPr>
            <a:spLocks noGrp="1"/>
          </p:cNvSpPr>
          <p:nvPr>
            <p:ph type="dt" sz="half" idx="10"/>
          </p:nvPr>
        </p:nvSpPr>
        <p:spPr/>
        <p:txBody>
          <a:bodyPr rtlCol="0"/>
          <a:lstStyle/>
          <a:p>
            <a:pPr rtl="0"/>
            <a:fld id="{CE053693-795B-46AD-A536-BE31B50A33CF}" type="datetime1">
              <a:rPr lang="es-ES" noProof="0" smtClean="0"/>
              <a:t>15/06/2024</a:t>
            </a:fld>
            <a:endParaRPr lang="es-ES" noProof="0"/>
          </a:p>
        </p:txBody>
      </p:sp>
      <p:sp>
        <p:nvSpPr>
          <p:cNvPr id="4" name="Marcador de pie de página 3"/>
          <p:cNvSpPr>
            <a:spLocks noGrp="1"/>
          </p:cNvSpPr>
          <p:nvPr>
            <p:ph type="ftr" sz="quarter" idx="11"/>
          </p:nvPr>
        </p:nvSpPr>
        <p:spPr/>
        <p:txBody>
          <a:bodyPr rtlCol="0"/>
          <a:lstStyle/>
          <a:p>
            <a:pPr rtl="0"/>
            <a:endParaRPr lang="es-ES" noProof="0"/>
          </a:p>
        </p:txBody>
      </p:sp>
      <p:sp>
        <p:nvSpPr>
          <p:cNvPr id="5" name="Marcador de posición de número de diapositiva 4"/>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4202244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ítulo 1"/>
          <p:cNvSpPr>
            <a:spLocks noGrp="1"/>
          </p:cNvSpPr>
          <p:nvPr>
            <p:ph type="title"/>
          </p:nvPr>
        </p:nvSpPr>
        <p:spPr>
          <a:xfrm>
            <a:off x="1141411" y="609600"/>
            <a:ext cx="9905999" cy="1905000"/>
          </a:xfrm>
        </p:spPr>
        <p:txBody>
          <a:bodyPr rtlCol="0"/>
          <a:lstStyle/>
          <a:p>
            <a:pPr rtl="0"/>
            <a:r>
              <a:rPr lang="es-ES" noProof="0"/>
              <a:t>Haga clic para modificar el estilo de título del patrón</a:t>
            </a:r>
          </a:p>
        </p:txBody>
      </p:sp>
      <p:sp>
        <p:nvSpPr>
          <p:cNvPr id="19" name="Marcador de texto 2"/>
          <p:cNvSpPr>
            <a:spLocks noGrp="1"/>
          </p:cNvSpPr>
          <p:nvPr>
            <p:ph type="body" idx="1"/>
          </p:nvPr>
        </p:nvSpPr>
        <p:spPr>
          <a:xfrm>
            <a:off x="1141413" y="4404596"/>
            <a:ext cx="3195240" cy="576262"/>
          </a:xfrm>
        </p:spPr>
        <p:txBody>
          <a:bodyPr rtlCol="0"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20" name="Marcador de posición de imagen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rtl="0">
              <a:buNone/>
            </a:pPr>
            <a:r>
              <a:rPr lang="es-ES" noProof="0"/>
              <a:t>Haga clic en el icono para agregar una imagen</a:t>
            </a:r>
          </a:p>
        </p:txBody>
      </p:sp>
      <p:sp>
        <p:nvSpPr>
          <p:cNvPr id="21" name="Marcador de texto 3"/>
          <p:cNvSpPr>
            <a:spLocks noGrp="1"/>
          </p:cNvSpPr>
          <p:nvPr>
            <p:ph type="body" sz="half" idx="18"/>
          </p:nvPr>
        </p:nvSpPr>
        <p:spPr>
          <a:xfrm>
            <a:off x="1141413" y="4980858"/>
            <a:ext cx="3195240" cy="81784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22" name="Marcador de texto 4"/>
          <p:cNvSpPr>
            <a:spLocks noGrp="1"/>
          </p:cNvSpPr>
          <p:nvPr>
            <p:ph type="body" sz="quarter" idx="3"/>
          </p:nvPr>
        </p:nvSpPr>
        <p:spPr>
          <a:xfrm>
            <a:off x="4489053" y="4404596"/>
            <a:ext cx="3200400" cy="576262"/>
          </a:xfrm>
        </p:spPr>
        <p:txBody>
          <a:bodyPr rtlCol="0"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23" name="Marcador de posición de imagen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rtl="0">
              <a:buNone/>
            </a:pPr>
            <a:r>
              <a:rPr lang="es-ES" noProof="0"/>
              <a:t>Haga clic en el icono para agregar una imagen</a:t>
            </a:r>
          </a:p>
        </p:txBody>
      </p:sp>
      <p:sp>
        <p:nvSpPr>
          <p:cNvPr id="24" name="Marcador de texto 3"/>
          <p:cNvSpPr>
            <a:spLocks noGrp="1"/>
          </p:cNvSpPr>
          <p:nvPr>
            <p:ph type="body" sz="half" idx="19"/>
          </p:nvPr>
        </p:nvSpPr>
        <p:spPr>
          <a:xfrm>
            <a:off x="4487593" y="4980857"/>
            <a:ext cx="3200400" cy="81034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25" name="Marcador de texto 4"/>
          <p:cNvSpPr>
            <a:spLocks noGrp="1"/>
          </p:cNvSpPr>
          <p:nvPr>
            <p:ph type="body" sz="quarter" idx="13"/>
          </p:nvPr>
        </p:nvSpPr>
        <p:spPr>
          <a:xfrm>
            <a:off x="7852567" y="4404595"/>
            <a:ext cx="3190741" cy="576262"/>
          </a:xfrm>
        </p:spPr>
        <p:txBody>
          <a:bodyPr rtlCol="0"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26" name="Marcador de posición de imagen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rtl="0">
              <a:buNone/>
            </a:pPr>
            <a:r>
              <a:rPr lang="es-ES" noProof="0"/>
              <a:t>Haga clic en el icono para agregar una imagen</a:t>
            </a:r>
          </a:p>
        </p:txBody>
      </p:sp>
      <p:sp>
        <p:nvSpPr>
          <p:cNvPr id="27" name="Marcador de texto 3"/>
          <p:cNvSpPr>
            <a:spLocks noGrp="1"/>
          </p:cNvSpPr>
          <p:nvPr>
            <p:ph type="body" sz="half" idx="20"/>
          </p:nvPr>
        </p:nvSpPr>
        <p:spPr>
          <a:xfrm>
            <a:off x="7852442" y="4980854"/>
            <a:ext cx="3194968" cy="810345"/>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3" name="Marcador de fecha 2"/>
          <p:cNvSpPr>
            <a:spLocks noGrp="1"/>
          </p:cNvSpPr>
          <p:nvPr>
            <p:ph type="dt" sz="half" idx="10"/>
          </p:nvPr>
        </p:nvSpPr>
        <p:spPr/>
        <p:txBody>
          <a:bodyPr rtlCol="0"/>
          <a:lstStyle/>
          <a:p>
            <a:pPr rtl="0"/>
            <a:fld id="{49618747-8733-4256-B727-D0F49DBCA18A}" type="datetime1">
              <a:rPr lang="es-ES" noProof="0" smtClean="0"/>
              <a:t>15/06/2024</a:t>
            </a:fld>
            <a:endParaRPr lang="es-ES" noProof="0"/>
          </a:p>
        </p:txBody>
      </p:sp>
      <p:sp>
        <p:nvSpPr>
          <p:cNvPr id="4" name="Marcador de pie de página 3"/>
          <p:cNvSpPr>
            <a:spLocks noGrp="1"/>
          </p:cNvSpPr>
          <p:nvPr>
            <p:ph type="ftr" sz="quarter" idx="11"/>
          </p:nvPr>
        </p:nvSpPr>
        <p:spPr/>
        <p:txBody>
          <a:bodyPr rtlCol="0"/>
          <a:lstStyle/>
          <a:p>
            <a:pPr rtl="0"/>
            <a:endParaRPr lang="es-ES" noProof="0"/>
          </a:p>
        </p:txBody>
      </p:sp>
      <p:sp>
        <p:nvSpPr>
          <p:cNvPr id="5" name="Marcador de posición de número de diapositiva 4"/>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2014544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texto vertical 2"/>
          <p:cNvSpPr>
            <a:spLocks noGrp="1"/>
          </p:cNvSpPr>
          <p:nvPr>
            <p:ph type="body" orient="vert" idx="1"/>
          </p:nvPr>
        </p:nvSpPr>
        <p:spPr/>
        <p:txBody>
          <a:bodyPr vert="eaVert" rtlCol="0" anchor="t"/>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rtl="0"/>
            <a:fld id="{CA0752C4-EAFE-4287-8821-5E8CCC78F88F}" type="datetime1">
              <a:rPr lang="es-ES" noProof="0" smtClean="0"/>
              <a:t>15/06/2024</a:t>
            </a:fld>
            <a:endParaRPr lang="es-ES" noProof="0"/>
          </a:p>
        </p:txBody>
      </p:sp>
      <p:sp>
        <p:nvSpPr>
          <p:cNvPr id="5" name="Marcador de pie de página 4"/>
          <p:cNvSpPr>
            <a:spLocks noGrp="1"/>
          </p:cNvSpPr>
          <p:nvPr>
            <p:ph type="ftr" sz="quarter" idx="11"/>
          </p:nvPr>
        </p:nvSpPr>
        <p:spPr/>
        <p:txBody>
          <a:bodyPr rtlCol="0"/>
          <a:lstStyle/>
          <a:p>
            <a:pPr rtl="0"/>
            <a:endParaRPr lang="es-ES" noProof="0"/>
          </a:p>
        </p:txBody>
      </p:sp>
      <p:sp>
        <p:nvSpPr>
          <p:cNvPr id="6" name="Marcador de número de diapositiva 5"/>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590616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042400" y="609599"/>
            <a:ext cx="2005011" cy="5181601"/>
          </a:xfrm>
        </p:spPr>
        <p:txBody>
          <a:bodyPr vert="eaVert" rtlCol="0"/>
          <a:lstStyle/>
          <a:p>
            <a:pPr rtl="0"/>
            <a:r>
              <a:rPr lang="es-ES" noProof="0"/>
              <a:t>Haga clic para modificar el estilo de título del patrón</a:t>
            </a:r>
          </a:p>
        </p:txBody>
      </p:sp>
      <p:sp>
        <p:nvSpPr>
          <p:cNvPr id="3" name="Marcador de posición de texto vertical 2"/>
          <p:cNvSpPr>
            <a:spLocks noGrp="1"/>
          </p:cNvSpPr>
          <p:nvPr>
            <p:ph type="body" orient="vert" idx="1"/>
          </p:nvPr>
        </p:nvSpPr>
        <p:spPr>
          <a:xfrm>
            <a:off x="1141410" y="609599"/>
            <a:ext cx="7748590" cy="5181601"/>
          </a:xfrm>
        </p:spPr>
        <p:txBody>
          <a:bodyPr vert="eaVert"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rtl="0"/>
            <a:fld id="{8F925854-249D-4F8A-B7C1-1EEC53B7C1BF}" type="datetime1">
              <a:rPr lang="es-ES" noProof="0" smtClean="0"/>
              <a:t>15/06/2024</a:t>
            </a:fld>
            <a:endParaRPr lang="es-ES" noProof="0"/>
          </a:p>
        </p:txBody>
      </p:sp>
      <p:sp>
        <p:nvSpPr>
          <p:cNvPr id="5" name="Marcador de pie de página 4"/>
          <p:cNvSpPr>
            <a:spLocks noGrp="1"/>
          </p:cNvSpPr>
          <p:nvPr>
            <p:ph type="ftr" sz="quarter" idx="11"/>
          </p:nvPr>
        </p:nvSpPr>
        <p:spPr/>
        <p:txBody>
          <a:bodyPr rtlCol="0"/>
          <a:lstStyle/>
          <a:p>
            <a:pPr rtl="0"/>
            <a:endParaRPr lang="es-ES" noProof="0"/>
          </a:p>
        </p:txBody>
      </p:sp>
      <p:sp>
        <p:nvSpPr>
          <p:cNvPr id="6" name="Marcador de número de diapositiva 5"/>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16047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rtl="0"/>
            <a:fld id="{D982257F-8807-4C46-9F1D-36F3A2D80D98}" type="datetime1">
              <a:rPr lang="es-ES" noProof="0" smtClean="0"/>
              <a:t>15/06/2024</a:t>
            </a:fld>
            <a:endParaRPr lang="es-ES" noProof="0"/>
          </a:p>
        </p:txBody>
      </p:sp>
      <p:sp>
        <p:nvSpPr>
          <p:cNvPr id="5" name="Marcador de pie de página 4"/>
          <p:cNvSpPr>
            <a:spLocks noGrp="1"/>
          </p:cNvSpPr>
          <p:nvPr>
            <p:ph type="ftr" sz="quarter" idx="11"/>
          </p:nvPr>
        </p:nvSpPr>
        <p:spPr/>
        <p:txBody>
          <a:bodyPr rtlCol="0"/>
          <a:lstStyle/>
          <a:p>
            <a:pPr rtl="0"/>
            <a:endParaRPr lang="es-ES" noProof="0"/>
          </a:p>
        </p:txBody>
      </p:sp>
      <p:sp>
        <p:nvSpPr>
          <p:cNvPr id="6" name="Marcador de número de diapositiva 5"/>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49736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la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141411" y="1419226"/>
            <a:ext cx="9906000" cy="2852737"/>
          </a:xfrm>
        </p:spPr>
        <p:txBody>
          <a:bodyPr rtlCol="0" anchor="b">
            <a:normAutofit/>
          </a:bodyPr>
          <a:lstStyle>
            <a:lvl1pPr>
              <a:defRPr sz="3600"/>
            </a:lvl1pPr>
          </a:lstStyle>
          <a:p>
            <a:pPr rtl="0"/>
            <a:r>
              <a:rPr lang="es-ES" noProof="0"/>
              <a:t>Haga clic para modificar el estilo de título del patrón</a:t>
            </a:r>
          </a:p>
        </p:txBody>
      </p:sp>
      <p:sp>
        <p:nvSpPr>
          <p:cNvPr id="3" name="Marcador de texto 2"/>
          <p:cNvSpPr>
            <a:spLocks noGrp="1"/>
          </p:cNvSpPr>
          <p:nvPr>
            <p:ph type="body" idx="1"/>
          </p:nvPr>
        </p:nvSpPr>
        <p:spPr>
          <a:xfrm>
            <a:off x="1141411" y="4424362"/>
            <a:ext cx="9906000" cy="1374776"/>
          </a:xfrm>
        </p:spPr>
        <p:txBody>
          <a:bodyPr rtlCol="0">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Haga clic para modificar los estilos de texto del patrón</a:t>
            </a:r>
          </a:p>
        </p:txBody>
      </p:sp>
      <p:sp>
        <p:nvSpPr>
          <p:cNvPr id="4" name="Marcador de fecha 3"/>
          <p:cNvSpPr>
            <a:spLocks noGrp="1"/>
          </p:cNvSpPr>
          <p:nvPr>
            <p:ph type="dt" sz="half" idx="10"/>
          </p:nvPr>
        </p:nvSpPr>
        <p:spPr/>
        <p:txBody>
          <a:bodyPr rtlCol="0"/>
          <a:lstStyle/>
          <a:p>
            <a:pPr rtl="0"/>
            <a:fld id="{0F8618FB-9C8B-458A-B4D2-6532246F7481}" type="datetime1">
              <a:rPr lang="es-ES" noProof="0" smtClean="0"/>
              <a:t>15/06/2024</a:t>
            </a:fld>
            <a:endParaRPr lang="es-ES" noProof="0"/>
          </a:p>
        </p:txBody>
      </p:sp>
      <p:sp>
        <p:nvSpPr>
          <p:cNvPr id="5" name="Marcador de pie de página 4"/>
          <p:cNvSpPr>
            <a:spLocks noGrp="1"/>
          </p:cNvSpPr>
          <p:nvPr>
            <p:ph type="ftr" sz="quarter" idx="11"/>
          </p:nvPr>
        </p:nvSpPr>
        <p:spPr/>
        <p:txBody>
          <a:bodyPr rtlCol="0"/>
          <a:lstStyle/>
          <a:p>
            <a:pPr rtl="0"/>
            <a:endParaRPr lang="es-ES" noProof="0"/>
          </a:p>
        </p:txBody>
      </p:sp>
      <p:sp>
        <p:nvSpPr>
          <p:cNvPr id="6" name="Marcador de número de diapositiva 5"/>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522801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contenido 2"/>
          <p:cNvSpPr>
            <a:spLocks noGrp="1"/>
          </p:cNvSpPr>
          <p:nvPr>
            <p:ph sz="half" idx="1"/>
          </p:nvPr>
        </p:nvSpPr>
        <p:spPr>
          <a:xfrm>
            <a:off x="1141410" y="2249486"/>
            <a:ext cx="4878389" cy="3541714"/>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contenido 3"/>
          <p:cNvSpPr>
            <a:spLocks noGrp="1"/>
          </p:cNvSpPr>
          <p:nvPr>
            <p:ph sz="half" idx="2"/>
          </p:nvPr>
        </p:nvSpPr>
        <p:spPr>
          <a:xfrm>
            <a:off x="6172200" y="2249486"/>
            <a:ext cx="4875211" cy="3541714"/>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fecha 4"/>
          <p:cNvSpPr>
            <a:spLocks noGrp="1"/>
          </p:cNvSpPr>
          <p:nvPr>
            <p:ph type="dt" sz="half" idx="10"/>
          </p:nvPr>
        </p:nvSpPr>
        <p:spPr/>
        <p:txBody>
          <a:bodyPr rtlCol="0"/>
          <a:lstStyle/>
          <a:p>
            <a:pPr rtl="0"/>
            <a:fld id="{F54B5EA9-7806-402A-AFDF-4BD94A13F88C}"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214335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141411" y="619126"/>
            <a:ext cx="9906000" cy="1477961"/>
          </a:xfrm>
        </p:spPr>
        <p:txBody>
          <a:bodyPr rtlCol="0"/>
          <a:lstStyle/>
          <a:p>
            <a:pPr rtl="0"/>
            <a:r>
              <a:rPr lang="es-ES" noProof="0"/>
              <a:t>Haga clic para modificar el estilo de título del patrón</a:t>
            </a:r>
          </a:p>
        </p:txBody>
      </p:sp>
      <p:sp>
        <p:nvSpPr>
          <p:cNvPr id="3" name="Marcador de texto 2"/>
          <p:cNvSpPr>
            <a:spLocks noGrp="1"/>
          </p:cNvSpPr>
          <p:nvPr>
            <p:ph type="body" idx="1"/>
          </p:nvPr>
        </p:nvSpPr>
        <p:spPr>
          <a:xfrm>
            <a:off x="1370019" y="2249486"/>
            <a:ext cx="4649783" cy="823912"/>
          </a:xfrm>
        </p:spPr>
        <p:txBody>
          <a:bodyPr rtlCol="0"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4" name="Marcador de contenido 3"/>
          <p:cNvSpPr>
            <a:spLocks noGrp="1"/>
          </p:cNvSpPr>
          <p:nvPr>
            <p:ph sz="half" idx="2"/>
          </p:nvPr>
        </p:nvSpPr>
        <p:spPr>
          <a:xfrm>
            <a:off x="1141410" y="3073397"/>
            <a:ext cx="4878391" cy="2717801"/>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p:cNvSpPr>
            <a:spLocks noGrp="1"/>
          </p:cNvSpPr>
          <p:nvPr>
            <p:ph type="body" sz="quarter" idx="3"/>
          </p:nvPr>
        </p:nvSpPr>
        <p:spPr>
          <a:xfrm>
            <a:off x="6400808" y="2249485"/>
            <a:ext cx="4646602" cy="823912"/>
          </a:xfrm>
        </p:spPr>
        <p:txBody>
          <a:bodyPr rtlCol="0"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6" name="Marcador de contenido 5"/>
          <p:cNvSpPr>
            <a:spLocks noGrp="1"/>
          </p:cNvSpPr>
          <p:nvPr>
            <p:ph sz="quarter" idx="4"/>
          </p:nvPr>
        </p:nvSpPr>
        <p:spPr>
          <a:xfrm>
            <a:off x="6172200" y="3073397"/>
            <a:ext cx="4875210" cy="2717801"/>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p:cNvSpPr>
            <a:spLocks noGrp="1"/>
          </p:cNvSpPr>
          <p:nvPr>
            <p:ph type="dt" sz="half" idx="10"/>
          </p:nvPr>
        </p:nvSpPr>
        <p:spPr/>
        <p:txBody>
          <a:bodyPr rtlCol="0"/>
          <a:lstStyle/>
          <a:p>
            <a:pPr rtl="0"/>
            <a:fld id="{A6BD73A1-0671-4CCF-813C-7519D1BCC3FF}" type="datetime1">
              <a:rPr lang="es-ES" noProof="0" smtClean="0"/>
              <a:t>15/06/2024</a:t>
            </a:fld>
            <a:endParaRPr lang="es-ES" noProof="0"/>
          </a:p>
        </p:txBody>
      </p:sp>
      <p:sp>
        <p:nvSpPr>
          <p:cNvPr id="8" name="Marcador de pie de página 7"/>
          <p:cNvSpPr>
            <a:spLocks noGrp="1"/>
          </p:cNvSpPr>
          <p:nvPr>
            <p:ph type="ftr" sz="quarter" idx="11"/>
          </p:nvPr>
        </p:nvSpPr>
        <p:spPr/>
        <p:txBody>
          <a:bodyPr rtlCol="0"/>
          <a:lstStyle/>
          <a:p>
            <a:pPr rtl="0"/>
            <a:endParaRPr lang="es-ES" noProof="0"/>
          </a:p>
        </p:txBody>
      </p:sp>
      <p:sp>
        <p:nvSpPr>
          <p:cNvPr id="9" name="Marcador de número de diapositiva 8"/>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846593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fecha 2"/>
          <p:cNvSpPr>
            <a:spLocks noGrp="1"/>
          </p:cNvSpPr>
          <p:nvPr>
            <p:ph type="dt" sz="half" idx="10"/>
          </p:nvPr>
        </p:nvSpPr>
        <p:spPr/>
        <p:txBody>
          <a:bodyPr rtlCol="0"/>
          <a:lstStyle/>
          <a:p>
            <a:pPr rtl="0"/>
            <a:fld id="{826A714A-08BF-4C00-A937-DF88497E8AC7}" type="datetime1">
              <a:rPr lang="es-ES" noProof="0" smtClean="0"/>
              <a:t>15/06/2024</a:t>
            </a:fld>
            <a:endParaRPr lang="es-ES" noProof="0"/>
          </a:p>
        </p:txBody>
      </p:sp>
      <p:sp>
        <p:nvSpPr>
          <p:cNvPr id="4" name="Marcador de pie de página 3"/>
          <p:cNvSpPr>
            <a:spLocks noGrp="1"/>
          </p:cNvSpPr>
          <p:nvPr>
            <p:ph type="ftr" sz="quarter" idx="11"/>
          </p:nvPr>
        </p:nvSpPr>
        <p:spPr/>
        <p:txBody>
          <a:bodyPr rtlCol="0"/>
          <a:lstStyle/>
          <a:p>
            <a:pPr rtl="0"/>
            <a:endParaRPr lang="es-ES" noProof="0"/>
          </a:p>
        </p:txBody>
      </p:sp>
      <p:sp>
        <p:nvSpPr>
          <p:cNvPr id="5" name="Marcador de posición de número de diapositiva 4"/>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876122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CFC8685A-A097-485D-87A4-EE424F294DAA}" type="datetime1">
              <a:rPr lang="es-ES" noProof="0" smtClean="0"/>
              <a:t>15/06/2024</a:t>
            </a:fld>
            <a:endParaRPr lang="es-ES" noProof="0"/>
          </a:p>
        </p:txBody>
      </p:sp>
      <p:sp>
        <p:nvSpPr>
          <p:cNvPr id="3" name="Marcador de pie de página 2"/>
          <p:cNvSpPr>
            <a:spLocks noGrp="1"/>
          </p:cNvSpPr>
          <p:nvPr>
            <p:ph type="ftr" sz="quarter" idx="11"/>
          </p:nvPr>
        </p:nvSpPr>
        <p:spPr/>
        <p:txBody>
          <a:bodyPr rtlCol="0"/>
          <a:lstStyle/>
          <a:p>
            <a:pPr rtl="0"/>
            <a:endParaRPr lang="es-ES" noProof="0"/>
          </a:p>
        </p:txBody>
      </p:sp>
      <p:sp>
        <p:nvSpPr>
          <p:cNvPr id="4" name="Marcador de número de diapositiva 3"/>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996950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146705" y="609601"/>
            <a:ext cx="3856037" cy="1639884"/>
          </a:xfrm>
        </p:spPr>
        <p:txBody>
          <a:bodyPr rtlCol="0" anchor="b"/>
          <a:lstStyle>
            <a:lvl1pPr>
              <a:defRPr sz="3200"/>
            </a:lvl1pPr>
          </a:lstStyle>
          <a:p>
            <a:pPr rtl="0"/>
            <a:r>
              <a:rPr lang="es-ES" noProof="0"/>
              <a:t>Haga clic para modificar el estilo de título del patrón</a:t>
            </a:r>
          </a:p>
        </p:txBody>
      </p:sp>
      <p:sp>
        <p:nvSpPr>
          <p:cNvPr id="3" name="Marcador de contenido 2"/>
          <p:cNvSpPr>
            <a:spLocks noGrp="1"/>
          </p:cNvSpPr>
          <p:nvPr>
            <p:ph idx="1"/>
          </p:nvPr>
        </p:nvSpPr>
        <p:spPr>
          <a:xfrm>
            <a:off x="5156200" y="592666"/>
            <a:ext cx="5891209" cy="5198534"/>
          </a:xfrm>
        </p:spPr>
        <p:txBody>
          <a:bodyPr rtlCol="0" anchor="ct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texto 3"/>
          <p:cNvSpPr>
            <a:spLocks noGrp="1"/>
          </p:cNvSpPr>
          <p:nvPr>
            <p:ph type="body" sz="half" idx="2"/>
          </p:nvPr>
        </p:nvSpPr>
        <p:spPr>
          <a:xfrm>
            <a:off x="1146705" y="2249486"/>
            <a:ext cx="3856037" cy="3541714"/>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78373C12-4F5B-483D-ACAE-3C0277F9A565}"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2061360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09600"/>
            <a:ext cx="5934508" cy="1639886"/>
          </a:xfrm>
        </p:spPr>
        <p:txBody>
          <a:bodyPr rtlCol="0" anchor="b"/>
          <a:lstStyle>
            <a:lvl1pPr>
              <a:defRPr sz="3200"/>
            </a:lvl1pPr>
          </a:lstStyle>
          <a:p>
            <a:pPr rtl="0"/>
            <a:r>
              <a:rPr lang="es-ES" noProof="0"/>
              <a:t>Haga clic para modificar el estilo de título del patrón</a:t>
            </a:r>
          </a:p>
        </p:txBody>
      </p:sp>
      <p:sp>
        <p:nvSpPr>
          <p:cNvPr id="3" name="Marcador de posición de imagen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4" name="Marcador de texto 3"/>
          <p:cNvSpPr>
            <a:spLocks noGrp="1"/>
          </p:cNvSpPr>
          <p:nvPr>
            <p:ph type="body" sz="half" idx="2"/>
          </p:nvPr>
        </p:nvSpPr>
        <p:spPr>
          <a:xfrm>
            <a:off x="1141410" y="2249486"/>
            <a:ext cx="5934511" cy="3541714"/>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3D7D6C4F-85B1-437A-A6A5-20D3EBC882CD}" type="datetime1">
              <a:rPr lang="es-ES" noProof="0" smtClean="0"/>
              <a:t>15/06/2024</a:t>
            </a:fld>
            <a:endParaRPr lang="es-ES" noProof="0"/>
          </a:p>
        </p:txBody>
      </p:sp>
      <p:sp>
        <p:nvSpPr>
          <p:cNvPr id="6" name="Marcador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D22F896-40B5-4ADD-8801-0D06FADFA095}" type="slidenum">
              <a:rPr lang="es-ES" noProof="0" smtClean="0"/>
              <a:t>‹Nº›</a:t>
            </a:fld>
            <a:endParaRPr lang="es-ES" noProof="0"/>
          </a:p>
        </p:txBody>
      </p:sp>
    </p:spTree>
    <p:extLst>
      <p:ext uri="{BB962C8B-B14F-4D97-AF65-F5344CB8AC3E}">
        <p14:creationId xmlns:p14="http://schemas.microsoft.com/office/powerpoint/2010/main" val="1109866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Imagen 2" descr="\\DROBO-FS\QuickDrops\JB\PPTX NG\Droplets\LightingOverlay.png"/>
          <p:cNvPicPr>
            <a:picLocks noChangeAspect="1" noChangeArrowheads="1"/>
          </p:cNvPicPr>
          <p:nvPr/>
        </p:nvPicPr>
        <p:blipFill>
          <a:blip r:embed="rId19"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upo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upo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upo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Marcador de título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pPr rtl="0"/>
            <a:endParaRPr lang="es-ES" noProof="0"/>
          </a:p>
        </p:txBody>
      </p:sp>
      <p:sp>
        <p:nvSpPr>
          <p:cNvPr id="3" name="Marcador de texto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320ED1AD-53CD-41DF-AABD-F0DDB42E317F}" type="datetime1">
              <a:rPr lang="es-ES" noProof="0" smtClean="0"/>
              <a:t>15/06/2024</a:t>
            </a:fld>
            <a:endParaRPr lang="es-ES" noProof="0"/>
          </a:p>
        </p:txBody>
      </p:sp>
      <p:sp>
        <p:nvSpPr>
          <p:cNvPr id="5" name="Marcador de pie de página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pPr rtl="0"/>
            <a:endParaRPr lang="es-ES" noProof="0"/>
          </a:p>
        </p:txBody>
      </p:sp>
      <p:sp>
        <p:nvSpPr>
          <p:cNvPr id="6" name="Marcador de número de diapositiva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6D22F896-40B5-4ADD-8801-0D06FADFA095}" type="slidenum">
              <a:rPr lang="es-ES" noProof="0" smtClean="0"/>
              <a:pPr rtl="0"/>
              <a:t>‹Nº›</a:t>
            </a:fld>
            <a:endParaRPr lang="es-ES" noProof="0"/>
          </a:p>
        </p:txBody>
      </p:sp>
    </p:spTree>
    <p:extLst>
      <p:ext uri="{BB962C8B-B14F-4D97-AF65-F5344CB8AC3E}">
        <p14:creationId xmlns:p14="http://schemas.microsoft.com/office/powerpoint/2010/main" val="319185221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w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xml"/><Relationship Id="rId5" Type="http://schemas.openxmlformats.org/officeDocument/2006/relationships/image" Target="../media/image45.emf"/><Relationship Id="rId4" Type="http://schemas.openxmlformats.org/officeDocument/2006/relationships/image" Target="../media/image44.emf"/></Relationships>
</file>

<file path=ppt/slides/_rels/slide3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687081-16D7-4BC5-A7DB-E70117439F85}"/>
              </a:ext>
            </a:extLst>
          </p:cNvPr>
          <p:cNvSpPr>
            <a:spLocks noGrp="1"/>
          </p:cNvSpPr>
          <p:nvPr>
            <p:ph type="ctrTitle"/>
          </p:nvPr>
        </p:nvSpPr>
        <p:spPr>
          <a:xfrm>
            <a:off x="3476674" y="625932"/>
            <a:ext cx="5238652" cy="1243842"/>
          </a:xfrm>
        </p:spPr>
        <p:txBody>
          <a:bodyPr rtlCol="0" anchor="ctr">
            <a:normAutofit/>
          </a:bodyPr>
          <a:lstStyle/>
          <a:p>
            <a:pPr algn="ctr"/>
            <a:r>
              <a:rPr lang="es-ES" sz="5400" dirty="0">
                <a:solidFill>
                  <a:schemeClr val="tx2"/>
                </a:solidFill>
                <a:latin typeface="+mn-lt"/>
                <a:ea typeface="+mn-ea"/>
                <a:cs typeface="+mn-cs"/>
              </a:rPr>
              <a:t>Trabajo final</a:t>
            </a:r>
          </a:p>
        </p:txBody>
      </p:sp>
      <p:sp>
        <p:nvSpPr>
          <p:cNvPr id="3" name="Subtítulo 2">
            <a:extLst>
              <a:ext uri="{FF2B5EF4-FFF2-40B4-BE49-F238E27FC236}">
                <a16:creationId xmlns:a16="http://schemas.microsoft.com/office/drawing/2014/main" id="{1841851F-203A-4F8E-AA75-478526ABA894}"/>
              </a:ext>
            </a:extLst>
          </p:cNvPr>
          <p:cNvSpPr>
            <a:spLocks noGrp="1"/>
          </p:cNvSpPr>
          <p:nvPr>
            <p:ph type="subTitle" idx="1"/>
          </p:nvPr>
        </p:nvSpPr>
        <p:spPr>
          <a:xfrm>
            <a:off x="2405897" y="2091799"/>
            <a:ext cx="7380206" cy="1345660"/>
          </a:xfrm>
        </p:spPr>
        <p:txBody>
          <a:bodyPr rtlCol="0">
            <a:normAutofit fontScale="92500" lnSpcReduction="20000"/>
          </a:bodyPr>
          <a:lstStyle/>
          <a:p>
            <a:pPr algn="ctr"/>
            <a:r>
              <a:rPr lang="es-AR" sz="2800" dirty="0"/>
              <a:t>ANÁLISIS DE LA VIABILIDAD TÉCNICA Y ECONÓMICA DE La PRODUCCIÓN DE ENERGÍA ELÉCTRICA A PARTIR DE BIOMASA.</a:t>
            </a:r>
          </a:p>
          <a:p>
            <a:endParaRPr lang="es-ES" dirty="0"/>
          </a:p>
        </p:txBody>
      </p:sp>
      <p:pic>
        <p:nvPicPr>
          <p:cNvPr id="41" name="Picture 4" descr="Imagen que contiene Logotipo&#10;&#10;Descripción generada automáticamente">
            <a:extLst>
              <a:ext uri="{FF2B5EF4-FFF2-40B4-BE49-F238E27FC236}">
                <a16:creationId xmlns:a16="http://schemas.microsoft.com/office/drawing/2014/main" id="{3691C147-EC0B-4DB3-84DF-4675AC528D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6392" y="291834"/>
            <a:ext cx="1783047" cy="178304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6" name="Picture 2" descr="FACULTAD DE INGIENERÍA">
            <a:extLst>
              <a:ext uri="{FF2B5EF4-FFF2-40B4-BE49-F238E27FC236}">
                <a16:creationId xmlns:a16="http://schemas.microsoft.com/office/drawing/2014/main" id="{6FD9CD4E-5FF5-4644-BE0F-3A2603A6C5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211" y="294500"/>
            <a:ext cx="1905000" cy="1905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45" name="CuadroTexto 44">
            <a:extLst>
              <a:ext uri="{FF2B5EF4-FFF2-40B4-BE49-F238E27FC236}">
                <a16:creationId xmlns:a16="http://schemas.microsoft.com/office/drawing/2014/main" id="{1AFCF464-EAC3-46D6-8F17-4E87CAC3263E}"/>
              </a:ext>
            </a:extLst>
          </p:cNvPr>
          <p:cNvSpPr txBox="1"/>
          <p:nvPr/>
        </p:nvSpPr>
        <p:spPr>
          <a:xfrm>
            <a:off x="2463055" y="3437459"/>
            <a:ext cx="7026178" cy="3000821"/>
          </a:xfrm>
          <a:prstGeom prst="rect">
            <a:avLst/>
          </a:prstGeom>
          <a:noFill/>
        </p:spPr>
        <p:txBody>
          <a:bodyPr wrap="square">
            <a:spAutoFit/>
          </a:bodyPr>
          <a:lstStyle/>
          <a:p>
            <a:pPr algn="l" rtl="0" fontAlgn="base"/>
            <a:r>
              <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Autores:</a:t>
            </a:r>
            <a:r>
              <a:rPr lang="pt-BR"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p>
            <a:pPr algn="l" rtl="0" fontAlgn="base"/>
            <a:r>
              <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Martinez, Franco Valent</a:t>
            </a:r>
            <a:r>
              <a:rPr lang="pt-B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i</a:t>
            </a:r>
            <a:r>
              <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 Registro Nº 24.414 </a:t>
            </a:r>
            <a:endParaRPr lang="pt-BR"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l" rtl="0" fontAlgn="base"/>
            <a:r>
              <a:rPr lang="pt-B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	Videla</a:t>
            </a:r>
            <a:r>
              <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Gerardo Agustín. Registro Nº 23.822</a:t>
            </a:r>
          </a:p>
          <a:p>
            <a:pPr algn="l" rtl="0" fontAlgn="base"/>
            <a:r>
              <a:rPr lang="pt-BR" sz="105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p>
            <a:pPr algn="l" rtl="0" fontAlgn="base"/>
            <a:r>
              <a:rPr lang="es-A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Director</a:t>
            </a:r>
            <a:r>
              <a:rPr lang="pt-B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a:t>
            </a:r>
          </a:p>
          <a:p>
            <a:pPr algn="l" rtl="0" fontAlgn="base"/>
            <a:r>
              <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Ing</a:t>
            </a:r>
            <a:r>
              <a:rPr lang="pt-B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 Rubio, Ricardo</a:t>
            </a:r>
          </a:p>
          <a:p>
            <a:pPr algn="l" rtl="0" fontAlgn="base"/>
            <a:endParaRPr lang="pt-BR" sz="105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l" rtl="0" fontAlgn="base"/>
            <a:r>
              <a:rPr lang="pt-B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Tutor:</a:t>
            </a:r>
          </a:p>
          <a:p>
            <a:pPr algn="l" rtl="0" fontAlgn="base"/>
            <a:r>
              <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Ing. Duran</a:t>
            </a:r>
            <a:r>
              <a:rPr lang="pt-BR" sz="2400" i="1" dirty="0">
                <a:solidFill>
                  <a:srgbClr val="000000"/>
                </a:solidFill>
                <a:latin typeface="Calibri" panose="020F0502020204030204" pitchFamily="34" charset="0"/>
                <a:ea typeface="Calibri" panose="020F0502020204030204" pitchFamily="34" charset="0"/>
                <a:cs typeface="Calibri" panose="020F0502020204030204" pitchFamily="34" charset="0"/>
              </a:rPr>
              <a:t>, Adolfo</a:t>
            </a:r>
            <a:endParaRPr lang="pt-BR" sz="2400"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4" name="Marcador de número de diapositiva 3">
            <a:extLst>
              <a:ext uri="{FF2B5EF4-FFF2-40B4-BE49-F238E27FC236}">
                <a16:creationId xmlns:a16="http://schemas.microsoft.com/office/drawing/2014/main" id="{254AA809-0217-4B0C-95D4-14478781D950}"/>
              </a:ext>
            </a:extLst>
          </p:cNvPr>
          <p:cNvSpPr>
            <a:spLocks noGrp="1"/>
          </p:cNvSpPr>
          <p:nvPr>
            <p:ph type="sldNum" sz="quarter" idx="12"/>
          </p:nvPr>
        </p:nvSpPr>
        <p:spPr>
          <a:xfrm>
            <a:off x="10656014" y="6232210"/>
            <a:ext cx="771089" cy="365125"/>
          </a:xfrm>
        </p:spPr>
        <p:txBody>
          <a:bodyPr/>
          <a:lstStyle/>
          <a:p>
            <a:pPr rtl="0"/>
            <a:fld id="{6D22F896-40B5-4ADD-8801-0D06FADFA095}" type="slidenum">
              <a:rPr lang="es-ES" sz="2000" b="1" noProof="0" smtClean="0">
                <a:solidFill>
                  <a:schemeClr val="bg1"/>
                </a:solidFill>
              </a:rPr>
              <a:t>1</a:t>
            </a:fld>
            <a:endParaRPr lang="es-ES" sz="2000" b="1" noProof="0" dirty="0">
              <a:solidFill>
                <a:schemeClr val="bg1"/>
              </a:solidFill>
            </a:endParaRPr>
          </a:p>
        </p:txBody>
      </p:sp>
    </p:spTree>
    <p:extLst>
      <p:ext uri="{BB962C8B-B14F-4D97-AF65-F5344CB8AC3E}">
        <p14:creationId xmlns:p14="http://schemas.microsoft.com/office/powerpoint/2010/main" val="2185875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a:extLst>
              <a:ext uri="{FF2B5EF4-FFF2-40B4-BE49-F238E27FC236}">
                <a16:creationId xmlns:a16="http://schemas.microsoft.com/office/drawing/2014/main" id="{6461D360-CF5C-4070-96DD-C0632EAC70B7}"/>
              </a:ext>
            </a:extLst>
          </p:cNvPr>
          <p:cNvSpPr txBox="1"/>
          <p:nvPr/>
        </p:nvSpPr>
        <p:spPr>
          <a:xfrm>
            <a:off x="871737" y="1170221"/>
            <a:ext cx="10483618" cy="1785104"/>
          </a:xfrm>
          <a:prstGeom prst="rect">
            <a:avLst/>
          </a:prstGeom>
          <a:noFill/>
        </p:spPr>
        <p:txBody>
          <a:bodyPr wrap="square" rtlCol="0">
            <a:spAutoFit/>
          </a:bodyPr>
          <a:lstStyle/>
          <a:p>
            <a:pPr indent="457200" defTabSz="914400">
              <a:lnSpc>
                <a:spcPct val="150000"/>
              </a:lnSpc>
              <a:buSzPct val="125000"/>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El ciclo ORC es un proceso termodinámico utilizado para la generación de trabajo útil a partir de fuentes de calor </a:t>
            </a: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de baja temperatura</a:t>
            </a: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 A diferencia del ciclo de Rankine convencional, que utiliza agua como fluido de trabajo, el ciclo ORC emplea un fluido orgánico de menor punto de ebullición.</a:t>
            </a:r>
          </a:p>
          <a:p>
            <a:pPr indent="457200"/>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49D529A7-A2F3-47DC-911D-D46D0B6FABA8}"/>
              </a:ext>
            </a:extLst>
          </p:cNvPr>
          <p:cNvSpPr>
            <a:spLocks noGrp="1"/>
          </p:cNvSpPr>
          <p:nvPr>
            <p:ph type="sldNum" sz="quarter" idx="12"/>
          </p:nvPr>
        </p:nvSpPr>
        <p:spPr/>
        <p:txBody>
          <a:bodyPr/>
          <a:lstStyle/>
          <a:p>
            <a:pPr rtl="0"/>
            <a:fld id="{6D22F896-40B5-4ADD-8801-0D06FADFA095}" type="slidenum">
              <a:rPr lang="es-ES" noProof="0" smtClean="0"/>
              <a:t>10</a:t>
            </a:fld>
            <a:endParaRPr lang="es-ES" noProof="0"/>
          </a:p>
        </p:txBody>
      </p:sp>
      <p:sp>
        <p:nvSpPr>
          <p:cNvPr id="6" name="Marcador de número de diapositiva 3">
            <a:extLst>
              <a:ext uri="{FF2B5EF4-FFF2-40B4-BE49-F238E27FC236}">
                <a16:creationId xmlns:a16="http://schemas.microsoft.com/office/drawing/2014/main" id="{493C6945-439A-4B77-8C00-A416B7E54556}"/>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10</a:t>
            </a:fld>
            <a:endParaRPr lang="es-ES" sz="2000" b="1" dirty="0">
              <a:solidFill>
                <a:schemeClr val="bg1"/>
              </a:solidFill>
            </a:endParaRPr>
          </a:p>
        </p:txBody>
      </p:sp>
      <p:pic>
        <p:nvPicPr>
          <p:cNvPr id="7" name="Imagen 6">
            <a:extLst>
              <a:ext uri="{FF2B5EF4-FFF2-40B4-BE49-F238E27FC236}">
                <a16:creationId xmlns:a16="http://schemas.microsoft.com/office/drawing/2014/main" id="{6777B214-4B3E-4595-9324-4119A6FC1DBD}"/>
              </a:ext>
            </a:extLst>
          </p:cNvPr>
          <p:cNvPicPr>
            <a:picLocks noChangeAspect="1"/>
          </p:cNvPicPr>
          <p:nvPr/>
        </p:nvPicPr>
        <p:blipFill rotWithShape="1">
          <a:blip r:embed="rId2"/>
          <a:srcRect l="19727" t="32564" r="20056" b="11961"/>
          <a:stretch/>
        </p:blipFill>
        <p:spPr>
          <a:xfrm>
            <a:off x="2900153" y="2955853"/>
            <a:ext cx="6426785" cy="3328683"/>
          </a:xfrm>
          <a:prstGeom prst="rect">
            <a:avLst/>
          </a:prstGeom>
          <a:ln w="88900" cap="sq" cmpd="thickThin">
            <a:solidFill>
              <a:srgbClr val="000000"/>
            </a:solidFill>
            <a:prstDash val="solid"/>
            <a:miter lim="800000"/>
          </a:ln>
          <a:effectLst>
            <a:innerShdw blurRad="76200">
              <a:srgbClr val="000000"/>
            </a:innerShdw>
          </a:effectLst>
        </p:spPr>
      </p:pic>
      <p:sp>
        <p:nvSpPr>
          <p:cNvPr id="3" name="Título 1">
            <a:extLst>
              <a:ext uri="{FF2B5EF4-FFF2-40B4-BE49-F238E27FC236}">
                <a16:creationId xmlns:a16="http://schemas.microsoft.com/office/drawing/2014/main" id="{62F32C68-A2A7-A739-2FD3-622D44B3653E}"/>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Generación de Energía: Ciclo de Rankine Orgánico</a:t>
            </a:r>
          </a:p>
        </p:txBody>
      </p:sp>
    </p:spTree>
    <p:extLst>
      <p:ext uri="{BB962C8B-B14F-4D97-AF65-F5344CB8AC3E}">
        <p14:creationId xmlns:p14="http://schemas.microsoft.com/office/powerpoint/2010/main" val="4154512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boden Organic Rankine Cycle for biomass cogeneration_ how it works">
            <a:hlinkClick r:id="" action="ppaction://media"/>
            <a:extLst>
              <a:ext uri="{FF2B5EF4-FFF2-40B4-BE49-F238E27FC236}">
                <a16:creationId xmlns:a16="http://schemas.microsoft.com/office/drawing/2014/main" id="{27163F3B-BE7F-4995-B5E6-5202ECD67DF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 y="1"/>
            <a:ext cx="12192000" cy="6858000"/>
          </a:xfrm>
        </p:spPr>
      </p:pic>
      <p:sp>
        <p:nvSpPr>
          <p:cNvPr id="2" name="Marcador de número de diapositiva 1">
            <a:extLst>
              <a:ext uri="{FF2B5EF4-FFF2-40B4-BE49-F238E27FC236}">
                <a16:creationId xmlns:a16="http://schemas.microsoft.com/office/drawing/2014/main" id="{8452D60A-0F9D-4F4B-BE77-74B6AA42E600}"/>
              </a:ext>
            </a:extLst>
          </p:cNvPr>
          <p:cNvSpPr>
            <a:spLocks noGrp="1"/>
          </p:cNvSpPr>
          <p:nvPr>
            <p:ph type="sldNum" sz="quarter" idx="12"/>
          </p:nvPr>
        </p:nvSpPr>
        <p:spPr>
          <a:xfrm>
            <a:off x="10600171" y="6264274"/>
            <a:ext cx="771089" cy="365125"/>
          </a:xfrm>
        </p:spPr>
        <p:txBody>
          <a:bodyPr/>
          <a:lstStyle/>
          <a:p>
            <a:pPr rtl="0"/>
            <a:fld id="{6D22F896-40B5-4ADD-8801-0D06FADFA095}" type="slidenum">
              <a:rPr lang="es-ES" b="1" noProof="0" smtClean="0"/>
              <a:t>11</a:t>
            </a:fld>
            <a:endParaRPr lang="es-ES" b="1" noProof="0" dirty="0"/>
          </a:p>
        </p:txBody>
      </p:sp>
    </p:spTree>
    <p:extLst>
      <p:ext uri="{BB962C8B-B14F-4D97-AF65-F5344CB8AC3E}">
        <p14:creationId xmlns:p14="http://schemas.microsoft.com/office/powerpoint/2010/main" val="119579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144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888892E-6825-4647-A352-2C809A512977}"/>
              </a:ext>
            </a:extLst>
          </p:cNvPr>
          <p:cNvSpPr>
            <a:spLocks noGrp="1"/>
          </p:cNvSpPr>
          <p:nvPr>
            <p:ph type="sldNum" sz="quarter" idx="12"/>
          </p:nvPr>
        </p:nvSpPr>
        <p:spPr/>
        <p:txBody>
          <a:bodyPr/>
          <a:lstStyle/>
          <a:p>
            <a:pPr rtl="0"/>
            <a:fld id="{6D22F896-40B5-4ADD-8801-0D06FADFA095}" type="slidenum">
              <a:rPr lang="es-ES" noProof="0" smtClean="0"/>
              <a:t>12</a:t>
            </a:fld>
            <a:endParaRPr lang="es-ES" noProof="0"/>
          </a:p>
        </p:txBody>
      </p:sp>
      <p:sp>
        <p:nvSpPr>
          <p:cNvPr id="8" name="Marcador de número de diapositiva 3">
            <a:extLst>
              <a:ext uri="{FF2B5EF4-FFF2-40B4-BE49-F238E27FC236}">
                <a16:creationId xmlns:a16="http://schemas.microsoft.com/office/drawing/2014/main" id="{685C2A5E-B479-444B-A2CF-79E5BA90C3CD}"/>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12</a:t>
            </a:fld>
            <a:endParaRPr lang="es-ES" sz="2000" b="1" dirty="0">
              <a:solidFill>
                <a:schemeClr val="bg1"/>
              </a:solidFill>
            </a:endParaRPr>
          </a:p>
        </p:txBody>
      </p:sp>
      <p:sp>
        <p:nvSpPr>
          <p:cNvPr id="4" name="Título 1">
            <a:extLst>
              <a:ext uri="{FF2B5EF4-FFF2-40B4-BE49-F238E27FC236}">
                <a16:creationId xmlns:a16="http://schemas.microsoft.com/office/drawing/2014/main" id="{758A638C-1788-AF5C-0B9A-0EBE2AC0210A}"/>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Capacidad de Generación</a:t>
            </a:r>
          </a:p>
        </p:txBody>
      </p:sp>
      <p:sp>
        <p:nvSpPr>
          <p:cNvPr id="14" name="CuadroTexto 13">
            <a:extLst>
              <a:ext uri="{FF2B5EF4-FFF2-40B4-BE49-F238E27FC236}">
                <a16:creationId xmlns:a16="http://schemas.microsoft.com/office/drawing/2014/main" id="{9A4FD172-3982-E96B-1653-6A08933F541D}"/>
              </a:ext>
            </a:extLst>
          </p:cNvPr>
          <p:cNvSpPr txBox="1"/>
          <p:nvPr/>
        </p:nvSpPr>
        <p:spPr>
          <a:xfrm>
            <a:off x="1220012" y="1393195"/>
            <a:ext cx="4982782" cy="3276282"/>
          </a:xfrm>
          <a:prstGeom prst="rect">
            <a:avLst/>
          </a:prstGeom>
          <a:noFill/>
        </p:spPr>
        <p:txBody>
          <a:bodyPr wrap="square">
            <a:spAutoFit/>
          </a:bodyPr>
          <a:lstStyle/>
          <a:p>
            <a:pPr marL="457200" lvl="0" indent="-457200" algn="just">
              <a:lnSpc>
                <a:spcPct val="150000"/>
              </a:lnSpc>
              <a:buFont typeface="Arial" panose="020B0604020202020204" pitchFamily="34" charset="0"/>
              <a:buChar char="•"/>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Potencia Teórica de Generación = 1 MW</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PCI = 3600 kcal/kg</a:t>
            </a: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Rendimiento Global; 𝜂 = 24%</a:t>
            </a: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Consumo horario biomasa = 1.112 kg/h</a:t>
            </a:r>
          </a:p>
          <a:p>
            <a:pPr marL="457200" lvl="0" indent="-457200" algn="just">
              <a:lnSpc>
                <a:spcPct val="150000"/>
              </a:lnSpc>
              <a:buFont typeface="Arial" panose="020B0604020202020204" pitchFamily="34" charset="0"/>
              <a:buChar char="•"/>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Periodo de generación = 335 días</a:t>
            </a: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Periodo de parada anual = 30 días</a:t>
            </a:r>
          </a:p>
          <a:p>
            <a:pPr marL="457200" lvl="0" indent="-457200" algn="just">
              <a:lnSpc>
                <a:spcPct val="150000"/>
              </a:lnSpc>
              <a:buFont typeface="Arial" panose="020B0604020202020204" pitchFamily="34" charset="0"/>
              <a:buChar char="•"/>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Consumo anual biomasa = 9.209 </a:t>
            </a:r>
            <a:r>
              <a:rPr lang="es-AR"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Tn</a:t>
            </a: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/año</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5" name="Imagen 4" descr="Imagen que contiene interior, edificio, cuarto, llenado&#10;&#10;Descripción generada automáticamente">
            <a:extLst>
              <a:ext uri="{FF2B5EF4-FFF2-40B4-BE49-F238E27FC236}">
                <a16:creationId xmlns:a16="http://schemas.microsoft.com/office/drawing/2014/main" id="{75F31684-66EA-2318-057D-64A19F5F3AAD}"/>
              </a:ext>
            </a:extLst>
          </p:cNvPr>
          <p:cNvPicPr>
            <a:picLocks noChangeAspect="1"/>
          </p:cNvPicPr>
          <p:nvPr/>
        </p:nvPicPr>
        <p:blipFill rotWithShape="1">
          <a:blip r:embed="rId2"/>
          <a:srcRect l="20242" r="20161" b="27312"/>
          <a:stretch/>
        </p:blipFill>
        <p:spPr>
          <a:xfrm>
            <a:off x="6637678" y="1527812"/>
            <a:ext cx="4409731" cy="3025350"/>
          </a:xfrm>
          <a:prstGeom prst="rect">
            <a:avLst/>
          </a:prstGeom>
        </p:spPr>
      </p:pic>
    </p:spTree>
    <p:extLst>
      <p:ext uri="{BB962C8B-B14F-4D97-AF65-F5344CB8AC3E}">
        <p14:creationId xmlns:p14="http://schemas.microsoft.com/office/powerpoint/2010/main" val="1141731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C2A3E2A9-D8DD-4134-AE57-CB5D4F84BB3B}"/>
              </a:ext>
            </a:extLst>
          </p:cNvPr>
          <p:cNvSpPr txBox="1"/>
          <p:nvPr/>
        </p:nvSpPr>
        <p:spPr>
          <a:xfrm>
            <a:off x="1116931" y="1203158"/>
            <a:ext cx="9958137" cy="4661276"/>
          </a:xfrm>
          <a:prstGeom prst="rect">
            <a:avLst/>
          </a:prstGeom>
          <a:noFill/>
        </p:spPr>
        <p:txBody>
          <a:bodyPr wrap="square" rtlCol="0">
            <a:spAutoFit/>
          </a:bodyPr>
          <a:lstStyle/>
          <a:p>
            <a:pPr indent="457200">
              <a:lnSpc>
                <a:spcPct val="150000"/>
              </a:lnSpc>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Como empresa consultora especializada, nuestra labor consiste en realizar un análisis exhaustivo de los diferentes escenarios de comercialización de la energía obtenida a partir de esta biomasa específica. Nos enfocamos en explorar las diversas oportunidades de mercado que permitan maximizar la rentabilidad en la implementación de proyectos de este tipo en el sector olivícola.</a:t>
            </a:r>
          </a:p>
          <a:p>
            <a:pPr indent="457200">
              <a:lnSpc>
                <a:spcPct val="150000"/>
              </a:lnSpc>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Es importante destacar que, aunque esta investigación inicial se centró en la producción de aceite de oliva de la empresa SolFrut, este análisis es adaptable a distintas ubicaciones dentro del país, lo que podría impulsar la generación de energía eléctrica a partir de esta fuente renovable.</a:t>
            </a:r>
          </a:p>
          <a:p>
            <a:pPr indent="457200">
              <a:lnSpc>
                <a:spcPct val="150000"/>
              </a:lnSpc>
            </a:pP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8BB44C9E-A2C7-44D1-A2B4-7E1F754823CD}"/>
              </a:ext>
            </a:extLst>
          </p:cNvPr>
          <p:cNvSpPr>
            <a:spLocks noGrp="1"/>
          </p:cNvSpPr>
          <p:nvPr>
            <p:ph type="sldNum" sz="quarter" idx="12"/>
          </p:nvPr>
        </p:nvSpPr>
        <p:spPr/>
        <p:txBody>
          <a:bodyPr/>
          <a:lstStyle/>
          <a:p>
            <a:pPr rtl="0"/>
            <a:fld id="{6D22F896-40B5-4ADD-8801-0D06FADFA095}" type="slidenum">
              <a:rPr lang="es-ES" noProof="0" smtClean="0"/>
              <a:t>13</a:t>
            </a:fld>
            <a:endParaRPr lang="es-ES" noProof="0"/>
          </a:p>
        </p:txBody>
      </p:sp>
      <p:sp>
        <p:nvSpPr>
          <p:cNvPr id="5" name="Marcador de número de diapositiva 3">
            <a:extLst>
              <a:ext uri="{FF2B5EF4-FFF2-40B4-BE49-F238E27FC236}">
                <a16:creationId xmlns:a16="http://schemas.microsoft.com/office/drawing/2014/main" id="{9C01A45C-1C8A-4756-9D41-8243937690E8}"/>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13</a:t>
            </a:fld>
            <a:endParaRPr lang="es-ES" sz="2000" b="1" dirty="0">
              <a:solidFill>
                <a:schemeClr val="bg1"/>
              </a:solidFill>
            </a:endParaRPr>
          </a:p>
        </p:txBody>
      </p:sp>
      <p:sp>
        <p:nvSpPr>
          <p:cNvPr id="3" name="Título 1">
            <a:extLst>
              <a:ext uri="{FF2B5EF4-FFF2-40B4-BE49-F238E27FC236}">
                <a16:creationId xmlns:a16="http://schemas.microsoft.com/office/drawing/2014/main" id="{881BD511-A0A0-CE54-2D64-49F7BDB43398}"/>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Mercado Potencial</a:t>
            </a:r>
          </a:p>
        </p:txBody>
      </p:sp>
    </p:spTree>
    <p:extLst>
      <p:ext uri="{BB962C8B-B14F-4D97-AF65-F5344CB8AC3E}">
        <p14:creationId xmlns:p14="http://schemas.microsoft.com/office/powerpoint/2010/main" val="490858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66F0801-C1E9-4E14-A670-CA454BBFB4D0}"/>
              </a:ext>
            </a:extLst>
          </p:cNvPr>
          <p:cNvSpPr>
            <a:spLocks noGrp="1"/>
          </p:cNvSpPr>
          <p:nvPr>
            <p:ph idx="1"/>
          </p:nvPr>
        </p:nvSpPr>
        <p:spPr>
          <a:xfrm>
            <a:off x="1131766" y="1070390"/>
            <a:ext cx="9905999" cy="1720435"/>
          </a:xfrm>
        </p:spPr>
        <p:txBody>
          <a:bodyPr>
            <a:noAutofit/>
          </a:bodyPr>
          <a:lstStyle/>
          <a:p>
            <a:pPr marL="0" indent="457200" defTabSz="457200">
              <a:lnSpc>
                <a:spcPct val="150000"/>
              </a:lnSpc>
              <a:spcBef>
                <a:spcPts val="0"/>
              </a:spcBef>
              <a:buNone/>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Evaluación de los consumos en una de sus instalaciones en 25 de mayo. Actualmente se tienen 14 puestos de medición, categorizados como T3-MT en el cuadro tarifario de la empresa distribuidora de energía.</a:t>
            </a:r>
            <a:endParaRPr lang="es-AR" sz="2000" dirty="0">
              <a:latin typeface="Calibri" panose="020F0502020204030204" pitchFamily="34" charset="0"/>
              <a:ea typeface="Calibri" panose="020F0502020204030204" pitchFamily="34" charset="0"/>
              <a:cs typeface="Calibri" panose="020F0502020204030204" pitchFamily="34" charset="0"/>
            </a:endParaRPr>
          </a:p>
          <a:p>
            <a:pPr marL="0" indent="457200">
              <a:lnSpc>
                <a:spcPct val="150000"/>
              </a:lnSpc>
              <a:spcBef>
                <a:spcPts val="0"/>
              </a:spcBef>
            </a:pPr>
            <a:endParaRPr lang="es-AR" sz="2000" dirty="0">
              <a:latin typeface="Calibri" panose="020F0502020204030204" pitchFamily="34" charset="0"/>
              <a:ea typeface="Calibri" panose="020F0502020204030204" pitchFamily="34" charset="0"/>
              <a:cs typeface="Calibri" panose="020F0502020204030204" pitchFamily="34" charset="0"/>
            </a:endParaRPr>
          </a:p>
          <a:p>
            <a:pPr marL="0" indent="457200">
              <a:lnSpc>
                <a:spcPct val="150000"/>
              </a:lnSpc>
              <a:spcBef>
                <a:spcPts val="0"/>
              </a:spcBef>
            </a:pPr>
            <a:endParaRPr lang="es-AR" sz="2000" dirty="0">
              <a:latin typeface="Calibri" panose="020F0502020204030204" pitchFamily="34" charset="0"/>
              <a:ea typeface="Calibri" panose="020F0502020204030204" pitchFamily="34" charset="0"/>
              <a:cs typeface="Calibri" panose="020F0502020204030204" pitchFamily="34" charset="0"/>
            </a:endParaRPr>
          </a:p>
          <a:p>
            <a:pPr marL="0" indent="457200">
              <a:lnSpc>
                <a:spcPct val="150000"/>
              </a:lnSpc>
              <a:spcBef>
                <a:spcPts val="0"/>
              </a:spcBef>
            </a:pPr>
            <a:endParaRPr lang="es-AR" sz="2000" dirty="0">
              <a:latin typeface="Calibri" panose="020F0502020204030204" pitchFamily="34" charset="0"/>
              <a:ea typeface="Calibri" panose="020F0502020204030204" pitchFamily="34" charset="0"/>
              <a:cs typeface="Calibri" panose="020F0502020204030204" pitchFamily="34" charset="0"/>
            </a:endParaRPr>
          </a:p>
          <a:p>
            <a:pPr marL="0" indent="457200">
              <a:lnSpc>
                <a:spcPct val="150000"/>
              </a:lnSpc>
              <a:spcBef>
                <a:spcPts val="0"/>
              </a:spcBef>
            </a:pPr>
            <a:r>
              <a:rPr lang="es-AR" sz="2000" dirty="0">
                <a:latin typeface="Calibri" panose="020F0502020204030204" pitchFamily="34" charset="0"/>
                <a:ea typeface="Calibri" panose="020F0502020204030204" pitchFamily="34" charset="0"/>
                <a:cs typeface="Calibri" panose="020F0502020204030204" pitchFamily="34" charset="0"/>
              </a:rPr>
              <a:t>Tabla 1</a:t>
            </a:r>
          </a:p>
        </p:txBody>
      </p:sp>
      <p:pic>
        <p:nvPicPr>
          <p:cNvPr id="8" name="Imagen 7">
            <a:extLst>
              <a:ext uri="{FF2B5EF4-FFF2-40B4-BE49-F238E27FC236}">
                <a16:creationId xmlns:a16="http://schemas.microsoft.com/office/drawing/2014/main" id="{E22C6A42-9BF6-49EE-BA49-E04B5F8F466A}"/>
              </a:ext>
            </a:extLst>
          </p:cNvPr>
          <p:cNvPicPr>
            <a:picLocks noChangeAspect="1"/>
          </p:cNvPicPr>
          <p:nvPr/>
        </p:nvPicPr>
        <p:blipFill rotWithShape="1">
          <a:blip r:embed="rId2"/>
          <a:srcRect l="27218" t="27882" r="28564" b="47164"/>
          <a:stretch/>
        </p:blipFill>
        <p:spPr>
          <a:xfrm>
            <a:off x="1596567" y="3035299"/>
            <a:ext cx="8976395" cy="2847975"/>
          </a:xfrm>
          <a:prstGeom prst="rect">
            <a:avLst/>
          </a:prstGeom>
          <a:ln w="88900" cap="sq" cmpd="thickThin">
            <a:solidFill>
              <a:srgbClr val="000000"/>
            </a:solidFill>
            <a:prstDash val="solid"/>
            <a:miter lim="800000"/>
          </a:ln>
          <a:effectLst>
            <a:innerShdw blurRad="76200">
              <a:srgbClr val="000000"/>
            </a:innerShdw>
          </a:effectLst>
        </p:spPr>
      </p:pic>
      <p:sp>
        <p:nvSpPr>
          <p:cNvPr id="2" name="Marcador de número de diapositiva 1">
            <a:extLst>
              <a:ext uri="{FF2B5EF4-FFF2-40B4-BE49-F238E27FC236}">
                <a16:creationId xmlns:a16="http://schemas.microsoft.com/office/drawing/2014/main" id="{5C61066E-DEDC-4E44-99D7-5BFB0874FF70}"/>
              </a:ext>
            </a:extLst>
          </p:cNvPr>
          <p:cNvSpPr>
            <a:spLocks noGrp="1"/>
          </p:cNvSpPr>
          <p:nvPr>
            <p:ph type="sldNum" sz="quarter" idx="12"/>
          </p:nvPr>
        </p:nvSpPr>
        <p:spPr/>
        <p:txBody>
          <a:bodyPr/>
          <a:lstStyle/>
          <a:p>
            <a:pPr rtl="0"/>
            <a:fld id="{6D22F896-40B5-4ADD-8801-0D06FADFA095}" type="slidenum">
              <a:rPr lang="es-ES" noProof="0" smtClean="0"/>
              <a:t>14</a:t>
            </a:fld>
            <a:endParaRPr lang="es-ES" noProof="0"/>
          </a:p>
        </p:txBody>
      </p:sp>
      <p:sp>
        <p:nvSpPr>
          <p:cNvPr id="6" name="Marcador de número de diapositiva 3">
            <a:extLst>
              <a:ext uri="{FF2B5EF4-FFF2-40B4-BE49-F238E27FC236}">
                <a16:creationId xmlns:a16="http://schemas.microsoft.com/office/drawing/2014/main" id="{6CFC8D9F-073F-451A-B00B-7BFA622933DB}"/>
              </a:ext>
            </a:extLst>
          </p:cNvPr>
          <p:cNvSpPr txBox="1">
            <a:spLocks/>
          </p:cNvSpPr>
          <p:nvPr/>
        </p:nvSpPr>
        <p:spPr>
          <a:xfrm>
            <a:off x="10652220"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14</a:t>
            </a:fld>
            <a:endParaRPr lang="es-ES" sz="2000" b="1" dirty="0">
              <a:solidFill>
                <a:schemeClr val="bg1"/>
              </a:solidFill>
            </a:endParaRPr>
          </a:p>
        </p:txBody>
      </p:sp>
      <p:sp>
        <p:nvSpPr>
          <p:cNvPr id="4" name="Título 1">
            <a:extLst>
              <a:ext uri="{FF2B5EF4-FFF2-40B4-BE49-F238E27FC236}">
                <a16:creationId xmlns:a16="http://schemas.microsoft.com/office/drawing/2014/main" id="{4195C5F0-7F54-4FCD-4986-A7194DC5C61D}"/>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Escenarios de venta de la Energía</a:t>
            </a:r>
          </a:p>
        </p:txBody>
      </p:sp>
    </p:spTree>
    <p:extLst>
      <p:ext uri="{BB962C8B-B14F-4D97-AF65-F5344CB8AC3E}">
        <p14:creationId xmlns:p14="http://schemas.microsoft.com/office/powerpoint/2010/main" val="1847028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D51A138-2D31-4ED3-BF5C-2C331B47F319}"/>
              </a:ext>
            </a:extLst>
          </p:cNvPr>
          <p:cNvPicPr>
            <a:picLocks noChangeAspect="1"/>
          </p:cNvPicPr>
          <p:nvPr/>
        </p:nvPicPr>
        <p:blipFill rotWithShape="1">
          <a:blip r:embed="rId2"/>
          <a:srcRect t="37713" r="5888" b="46539"/>
          <a:stretch/>
        </p:blipFill>
        <p:spPr>
          <a:xfrm>
            <a:off x="708450" y="810547"/>
            <a:ext cx="10758237" cy="1012130"/>
          </a:xfrm>
          <a:prstGeom prst="rect">
            <a:avLst/>
          </a:prstGeom>
          <a:ln w="88900" cap="sq" cmpd="thickThin">
            <a:solidFill>
              <a:srgbClr val="000000"/>
            </a:solidFill>
            <a:prstDash val="solid"/>
            <a:miter lim="800000"/>
          </a:ln>
          <a:effectLst>
            <a:innerShdw blurRad="76200">
              <a:srgbClr val="000000"/>
            </a:innerShdw>
          </a:effectLst>
        </p:spPr>
      </p:pic>
      <p:pic>
        <p:nvPicPr>
          <p:cNvPr id="11" name="Imagen 10">
            <a:extLst>
              <a:ext uri="{FF2B5EF4-FFF2-40B4-BE49-F238E27FC236}">
                <a16:creationId xmlns:a16="http://schemas.microsoft.com/office/drawing/2014/main" id="{BCA5E088-E278-4138-A74F-3BE0ADCB3465}"/>
              </a:ext>
            </a:extLst>
          </p:cNvPr>
          <p:cNvPicPr>
            <a:picLocks noChangeAspect="1"/>
          </p:cNvPicPr>
          <p:nvPr/>
        </p:nvPicPr>
        <p:blipFill rotWithShape="1">
          <a:blip r:embed="rId3"/>
          <a:srcRect l="4837" t="60882" r="10690" b="27182"/>
          <a:stretch/>
        </p:blipFill>
        <p:spPr>
          <a:xfrm>
            <a:off x="713281" y="2813763"/>
            <a:ext cx="10753406" cy="854242"/>
          </a:xfrm>
          <a:prstGeom prst="rect">
            <a:avLst/>
          </a:prstGeom>
          <a:ln w="88900" cap="sq" cmpd="thickThin">
            <a:solidFill>
              <a:srgbClr val="000000"/>
            </a:solidFill>
            <a:prstDash val="solid"/>
            <a:miter lim="800000"/>
          </a:ln>
          <a:effectLst>
            <a:innerShdw blurRad="76200">
              <a:srgbClr val="000000"/>
            </a:innerShdw>
          </a:effectLst>
        </p:spPr>
      </p:pic>
      <p:pic>
        <p:nvPicPr>
          <p:cNvPr id="15" name="Imagen 14">
            <a:extLst>
              <a:ext uri="{FF2B5EF4-FFF2-40B4-BE49-F238E27FC236}">
                <a16:creationId xmlns:a16="http://schemas.microsoft.com/office/drawing/2014/main" id="{5433AAE2-EAC5-4E94-B835-10A2EFEBD753}"/>
              </a:ext>
            </a:extLst>
          </p:cNvPr>
          <p:cNvPicPr>
            <a:picLocks noChangeAspect="1"/>
          </p:cNvPicPr>
          <p:nvPr/>
        </p:nvPicPr>
        <p:blipFill rotWithShape="1">
          <a:blip r:embed="rId4"/>
          <a:srcRect l="8289" t="45085" r="9606" b="42452"/>
          <a:stretch/>
        </p:blipFill>
        <p:spPr>
          <a:xfrm>
            <a:off x="719297" y="4663155"/>
            <a:ext cx="10758237" cy="918071"/>
          </a:xfrm>
          <a:prstGeom prst="rect">
            <a:avLst/>
          </a:prstGeom>
          <a:ln w="88900" cap="sq" cmpd="thickThin">
            <a:solidFill>
              <a:srgbClr val="000000"/>
            </a:solidFill>
            <a:prstDash val="solid"/>
            <a:miter lim="800000"/>
          </a:ln>
          <a:effectLst>
            <a:innerShdw blurRad="76200">
              <a:srgbClr val="000000"/>
            </a:innerShdw>
          </a:effectLst>
        </p:spPr>
      </p:pic>
      <p:sp>
        <p:nvSpPr>
          <p:cNvPr id="16" name="CuadroTexto 15">
            <a:extLst>
              <a:ext uri="{FF2B5EF4-FFF2-40B4-BE49-F238E27FC236}">
                <a16:creationId xmlns:a16="http://schemas.microsoft.com/office/drawing/2014/main" id="{648157CB-A37E-4CB9-A281-DA3D25A7514D}"/>
              </a:ext>
            </a:extLst>
          </p:cNvPr>
          <p:cNvSpPr txBox="1"/>
          <p:nvPr/>
        </p:nvSpPr>
        <p:spPr>
          <a:xfrm>
            <a:off x="3264318" y="122266"/>
            <a:ext cx="5663364" cy="506292"/>
          </a:xfrm>
          <a:prstGeom prst="rect">
            <a:avLst/>
          </a:prstGeom>
          <a:noFill/>
        </p:spPr>
        <p:txBody>
          <a:bodyPr wrap="square" rtlCol="0">
            <a:spAutoFit/>
          </a:bodyPr>
          <a:lstStyle/>
          <a:p>
            <a:pPr algn="ctr">
              <a:lnSpc>
                <a:spcPct val="150000"/>
              </a:lnSpc>
            </a:pPr>
            <a:r>
              <a:rPr lang="es-AR" sz="2000" u="sng" spc="-4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Consumo de Energía </a:t>
            </a:r>
            <a:r>
              <a:rPr lang="es-AR" sz="2000" u="sng" spc="-40" dirty="0">
                <a:solidFill>
                  <a:schemeClr val="bg1"/>
                </a:solidFill>
                <a:latin typeface="Calibri" panose="020F0502020204030204" pitchFamily="34" charset="0"/>
                <a:ea typeface="Calibri" panose="020F0502020204030204" pitchFamily="34" charset="0"/>
                <a:cs typeface="Calibri" panose="020F0502020204030204" pitchFamily="34" charset="0"/>
              </a:rPr>
              <a:t>T</a:t>
            </a:r>
            <a:r>
              <a:rPr lang="es-AR" sz="2000" u="sng" spc="-4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otal por franja horaria</a:t>
            </a:r>
            <a:endParaRPr lang="es-AR" sz="2000" u="sng"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Marcador de número de diapositiva 3">
            <a:extLst>
              <a:ext uri="{FF2B5EF4-FFF2-40B4-BE49-F238E27FC236}">
                <a16:creationId xmlns:a16="http://schemas.microsoft.com/office/drawing/2014/main" id="{0D5ADBC8-04EB-4BDB-9699-B7DBC91DD83F}"/>
              </a:ext>
            </a:extLst>
          </p:cNvPr>
          <p:cNvSpPr txBox="1">
            <a:spLocks/>
          </p:cNvSpPr>
          <p:nvPr/>
        </p:nvSpPr>
        <p:spPr>
          <a:xfrm>
            <a:off x="10661865" y="6211251"/>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15</a:t>
            </a:fld>
            <a:endParaRPr lang="es-ES" sz="2000" b="1" dirty="0">
              <a:solidFill>
                <a:schemeClr val="bg1"/>
              </a:solidFill>
            </a:endParaRPr>
          </a:p>
        </p:txBody>
      </p:sp>
      <p:sp>
        <p:nvSpPr>
          <p:cNvPr id="3" name="CuadroTexto 2">
            <a:extLst>
              <a:ext uri="{FF2B5EF4-FFF2-40B4-BE49-F238E27FC236}">
                <a16:creationId xmlns:a16="http://schemas.microsoft.com/office/drawing/2014/main" id="{B441B629-DE92-961D-6831-F97FCFD56601}"/>
              </a:ext>
            </a:extLst>
          </p:cNvPr>
          <p:cNvSpPr txBox="1"/>
          <p:nvPr/>
        </p:nvSpPr>
        <p:spPr>
          <a:xfrm>
            <a:off x="3047857" y="2135649"/>
            <a:ext cx="6096286" cy="506292"/>
          </a:xfrm>
          <a:prstGeom prst="rect">
            <a:avLst/>
          </a:prstGeom>
          <a:noFill/>
        </p:spPr>
        <p:txBody>
          <a:bodyPr wrap="square" rtlCol="0">
            <a:spAutoFit/>
          </a:bodyPr>
          <a:lstStyle/>
          <a:p>
            <a:pPr algn="ctr">
              <a:lnSpc>
                <a:spcPct val="150000"/>
              </a:lnSpc>
            </a:pPr>
            <a:r>
              <a:rPr lang="es-AR" sz="2000" u="sng" spc="-4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Comparación Consumo vs Generación teórica mensual</a:t>
            </a:r>
            <a:endParaRPr lang="es-AR" sz="2000" u="sng"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CuadroTexto 3">
            <a:extLst>
              <a:ext uri="{FF2B5EF4-FFF2-40B4-BE49-F238E27FC236}">
                <a16:creationId xmlns:a16="http://schemas.microsoft.com/office/drawing/2014/main" id="{E3AAAA40-A593-557D-1866-BA4B046BD20B}"/>
              </a:ext>
            </a:extLst>
          </p:cNvPr>
          <p:cNvSpPr txBox="1"/>
          <p:nvPr/>
        </p:nvSpPr>
        <p:spPr>
          <a:xfrm>
            <a:off x="3047857" y="4033130"/>
            <a:ext cx="6096286" cy="506292"/>
          </a:xfrm>
          <a:prstGeom prst="rect">
            <a:avLst/>
          </a:prstGeom>
          <a:noFill/>
        </p:spPr>
        <p:txBody>
          <a:bodyPr wrap="square" rtlCol="0">
            <a:spAutoFit/>
          </a:bodyPr>
          <a:lstStyle/>
          <a:p>
            <a:pPr algn="ctr">
              <a:lnSpc>
                <a:spcPct val="150000"/>
              </a:lnSpc>
            </a:pPr>
            <a:r>
              <a:rPr lang="es-AR" sz="2000" u="sng" spc="-4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Demanda de Potencia </a:t>
            </a:r>
            <a:r>
              <a:rPr lang="es-AR" sz="2000" u="sng" spc="-4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Maxima</a:t>
            </a:r>
            <a:r>
              <a:rPr lang="es-AR" sz="2000" u="sng" spc="-4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Simultanea</a:t>
            </a:r>
            <a:endParaRPr lang="es-AR" sz="2000" u="sng"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8663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D2F8C13-C577-4A38-A280-F8B57ACD465F}"/>
              </a:ext>
            </a:extLst>
          </p:cNvPr>
          <p:cNvSpPr>
            <a:spLocks noGrp="1"/>
          </p:cNvSpPr>
          <p:nvPr>
            <p:ph idx="1"/>
          </p:nvPr>
        </p:nvSpPr>
        <p:spPr>
          <a:xfrm>
            <a:off x="1143000" y="1282077"/>
            <a:ext cx="9905999" cy="2680323"/>
          </a:xfrm>
        </p:spPr>
        <p:txBody>
          <a:bodyPr>
            <a:normAutofit/>
          </a:bodyPr>
          <a:lstStyle/>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Debido a lo expuesto se tomó la decisión de analizar la propuesta de: </a:t>
            </a: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0" indent="457200">
              <a:lnSpc>
                <a:spcPct val="150000"/>
              </a:lnSpc>
              <a:spcBef>
                <a:spcPts val="0"/>
              </a:spcBef>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Venta de energía a E</a:t>
            </a: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mpresa distribuidora ESJ</a:t>
            </a:r>
          </a:p>
          <a:p>
            <a:pPr marL="0" indent="457200">
              <a:lnSpc>
                <a:spcPct val="150000"/>
              </a:lnSpc>
              <a:spcBef>
                <a:spcPts val="0"/>
              </a:spcBef>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Venta de energía al Mercado Eléctrico Mayorista/MATER</a:t>
            </a:r>
          </a:p>
          <a:p>
            <a:pPr marL="0" indent="457200">
              <a:lnSpc>
                <a:spcPct val="150000"/>
              </a:lnSpc>
              <a:spcBef>
                <a:spcPts val="0"/>
              </a:spcBef>
              <a:buNone/>
            </a:pPr>
            <a:endParaRPr lang="es-AR"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457200">
              <a:lnSpc>
                <a:spcPct val="150000"/>
              </a:lnSpc>
              <a:spcBef>
                <a:spcPts val="0"/>
              </a:spcBef>
              <a:buNone/>
            </a:pPr>
            <a:endParaRPr lang="es-AR" sz="2000" dirty="0">
              <a:solidFill>
                <a:schemeClr val="bg1"/>
              </a:solidFill>
            </a:endParaRPr>
          </a:p>
        </p:txBody>
      </p:sp>
      <p:pic>
        <p:nvPicPr>
          <p:cNvPr id="1026" name="Picture 2">
            <a:extLst>
              <a:ext uri="{FF2B5EF4-FFF2-40B4-BE49-F238E27FC236}">
                <a16:creationId xmlns:a16="http://schemas.microsoft.com/office/drawing/2014/main" id="{6FF9186E-EE0A-41EA-B577-1AB517F897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4918" y="3110948"/>
            <a:ext cx="5362162" cy="2949189"/>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Marcador de número de diapositiva 1">
            <a:extLst>
              <a:ext uri="{FF2B5EF4-FFF2-40B4-BE49-F238E27FC236}">
                <a16:creationId xmlns:a16="http://schemas.microsoft.com/office/drawing/2014/main" id="{721DF70A-35EE-4A0C-8093-910545CD6749}"/>
              </a:ext>
            </a:extLst>
          </p:cNvPr>
          <p:cNvSpPr>
            <a:spLocks noGrp="1"/>
          </p:cNvSpPr>
          <p:nvPr>
            <p:ph type="sldNum" sz="quarter" idx="12"/>
          </p:nvPr>
        </p:nvSpPr>
        <p:spPr/>
        <p:txBody>
          <a:bodyPr/>
          <a:lstStyle/>
          <a:p>
            <a:pPr rtl="0"/>
            <a:fld id="{6D22F896-40B5-4ADD-8801-0D06FADFA095}" type="slidenum">
              <a:rPr lang="es-ES" noProof="0" smtClean="0"/>
              <a:t>16</a:t>
            </a:fld>
            <a:endParaRPr lang="es-ES" noProof="0"/>
          </a:p>
        </p:txBody>
      </p:sp>
      <p:sp>
        <p:nvSpPr>
          <p:cNvPr id="7" name="Marcador de número de diapositiva 3">
            <a:extLst>
              <a:ext uri="{FF2B5EF4-FFF2-40B4-BE49-F238E27FC236}">
                <a16:creationId xmlns:a16="http://schemas.microsoft.com/office/drawing/2014/main" id="{CAB38CC9-11AA-4D68-8A83-5A33D32EEE72}"/>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16</a:t>
            </a:fld>
            <a:endParaRPr lang="es-ES" sz="2000" b="1" dirty="0">
              <a:solidFill>
                <a:schemeClr val="bg1"/>
              </a:solidFill>
            </a:endParaRPr>
          </a:p>
        </p:txBody>
      </p:sp>
      <p:sp>
        <p:nvSpPr>
          <p:cNvPr id="4" name="Título 1">
            <a:extLst>
              <a:ext uri="{FF2B5EF4-FFF2-40B4-BE49-F238E27FC236}">
                <a16:creationId xmlns:a16="http://schemas.microsoft.com/office/drawing/2014/main" id="{CB111747-EB97-5692-AA83-39E5457D505C}"/>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Análisis de venta de la Energía</a:t>
            </a:r>
          </a:p>
        </p:txBody>
      </p:sp>
    </p:spTree>
    <p:extLst>
      <p:ext uri="{BB962C8B-B14F-4D97-AF65-F5344CB8AC3E}">
        <p14:creationId xmlns:p14="http://schemas.microsoft.com/office/powerpoint/2010/main" val="2246813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942F4E1-99DF-4FE3-B6B0-2E9060E70AC0}"/>
              </a:ext>
            </a:extLst>
          </p:cNvPr>
          <p:cNvSpPr>
            <a:spLocks noGrp="1"/>
          </p:cNvSpPr>
          <p:nvPr>
            <p:ph idx="1"/>
          </p:nvPr>
        </p:nvSpPr>
        <p:spPr>
          <a:xfrm>
            <a:off x="1142998" y="998827"/>
            <a:ext cx="9905999" cy="1547728"/>
          </a:xfrm>
        </p:spPr>
        <p:txBody>
          <a:bodyPr>
            <a:noAutofit/>
          </a:bodyPr>
          <a:lstStyle/>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Para este caso se tomaron los datos de la cantidad de horas punta, resto y valle durante un mes, y de acuerdo con ello se calculó la energía generada en estas franjas horarias por la central.</a:t>
            </a: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8" name="Imagen 7">
            <a:extLst>
              <a:ext uri="{FF2B5EF4-FFF2-40B4-BE49-F238E27FC236}">
                <a16:creationId xmlns:a16="http://schemas.microsoft.com/office/drawing/2014/main" id="{6DDE1EE8-04AA-4243-812D-0A8BAF650BA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89580" y="2394154"/>
            <a:ext cx="6612834" cy="1454799"/>
          </a:xfrm>
          <a:prstGeom prst="rect">
            <a:avLst/>
          </a:prstGeom>
          <a:ln w="88900" cap="sq" cmpd="thickThin">
            <a:solidFill>
              <a:srgbClr val="000000"/>
            </a:solidFill>
            <a:prstDash val="solid"/>
            <a:miter lim="800000"/>
          </a:ln>
          <a:effectLst>
            <a:innerShdw blurRad="76200">
              <a:srgbClr val="000000"/>
            </a:innerShdw>
          </a:effectLst>
        </p:spPr>
      </p:pic>
      <p:pic>
        <p:nvPicPr>
          <p:cNvPr id="9" name="Imagen 8">
            <a:extLst>
              <a:ext uri="{FF2B5EF4-FFF2-40B4-BE49-F238E27FC236}">
                <a16:creationId xmlns:a16="http://schemas.microsoft.com/office/drawing/2014/main" id="{78D84C4A-090E-4B3B-9B99-D35C164FD68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891743" y="4228914"/>
            <a:ext cx="8408508" cy="2142494"/>
          </a:xfrm>
          <a:prstGeom prst="rect">
            <a:avLst/>
          </a:prstGeom>
          <a:ln w="88900" cap="sq" cmpd="thickThin">
            <a:solidFill>
              <a:srgbClr val="000000"/>
            </a:solidFill>
            <a:prstDash val="solid"/>
            <a:miter lim="800000"/>
          </a:ln>
          <a:effectLst>
            <a:innerShdw blurRad="76200">
              <a:srgbClr val="000000"/>
            </a:innerShdw>
          </a:effectLst>
        </p:spPr>
      </p:pic>
      <p:sp>
        <p:nvSpPr>
          <p:cNvPr id="2" name="Marcador de número de diapositiva 1">
            <a:extLst>
              <a:ext uri="{FF2B5EF4-FFF2-40B4-BE49-F238E27FC236}">
                <a16:creationId xmlns:a16="http://schemas.microsoft.com/office/drawing/2014/main" id="{A8E27623-D83B-408E-9BBC-C0844184AB6B}"/>
              </a:ext>
            </a:extLst>
          </p:cNvPr>
          <p:cNvSpPr>
            <a:spLocks noGrp="1"/>
          </p:cNvSpPr>
          <p:nvPr>
            <p:ph type="sldNum" sz="quarter" idx="12"/>
          </p:nvPr>
        </p:nvSpPr>
        <p:spPr/>
        <p:txBody>
          <a:bodyPr/>
          <a:lstStyle/>
          <a:p>
            <a:pPr rtl="0"/>
            <a:fld id="{6D22F896-40B5-4ADD-8801-0D06FADFA095}" type="slidenum">
              <a:rPr lang="es-ES" noProof="0" smtClean="0"/>
              <a:t>17</a:t>
            </a:fld>
            <a:endParaRPr lang="es-ES" noProof="0"/>
          </a:p>
        </p:txBody>
      </p:sp>
      <p:sp>
        <p:nvSpPr>
          <p:cNvPr id="10" name="Marcador de número de diapositiva 3">
            <a:extLst>
              <a:ext uri="{FF2B5EF4-FFF2-40B4-BE49-F238E27FC236}">
                <a16:creationId xmlns:a16="http://schemas.microsoft.com/office/drawing/2014/main" id="{2F5D1253-06ED-488A-887D-09348B595E62}"/>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17</a:t>
            </a:fld>
            <a:endParaRPr lang="es-ES" sz="2000" b="1" dirty="0">
              <a:solidFill>
                <a:schemeClr val="bg1"/>
              </a:solidFill>
            </a:endParaRPr>
          </a:p>
        </p:txBody>
      </p:sp>
      <p:sp>
        <p:nvSpPr>
          <p:cNvPr id="4" name="Título 1">
            <a:extLst>
              <a:ext uri="{FF2B5EF4-FFF2-40B4-BE49-F238E27FC236}">
                <a16:creationId xmlns:a16="http://schemas.microsoft.com/office/drawing/2014/main" id="{65FAC9C1-EFB5-FDEB-7CDF-1F8EF95C895B}"/>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Venta de Energía a Empresa Distribuidora ESJ</a:t>
            </a:r>
          </a:p>
        </p:txBody>
      </p:sp>
    </p:spTree>
    <p:extLst>
      <p:ext uri="{BB962C8B-B14F-4D97-AF65-F5344CB8AC3E}">
        <p14:creationId xmlns:p14="http://schemas.microsoft.com/office/powerpoint/2010/main" val="3922922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43590902-A982-4136-A99C-A114BDD7A3E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99859" y="1322560"/>
            <a:ext cx="7792278" cy="1778449"/>
          </a:xfrm>
          <a:prstGeom prst="rect">
            <a:avLst/>
          </a:prstGeom>
          <a:ln w="88900" cap="sq" cmpd="thickThin">
            <a:solidFill>
              <a:srgbClr val="000000"/>
            </a:solidFill>
            <a:prstDash val="solid"/>
            <a:miter lim="800000"/>
          </a:ln>
          <a:effectLst>
            <a:innerShdw blurRad="76200">
              <a:srgbClr val="000000"/>
            </a:innerShdw>
          </a:effectLst>
        </p:spPr>
      </p:pic>
      <p:sp>
        <p:nvSpPr>
          <p:cNvPr id="7" name="CuadroTexto 6">
            <a:extLst>
              <a:ext uri="{FF2B5EF4-FFF2-40B4-BE49-F238E27FC236}">
                <a16:creationId xmlns:a16="http://schemas.microsoft.com/office/drawing/2014/main" id="{7A1951AC-6A9C-4B2D-856B-EFC6FFB2D8BC}"/>
              </a:ext>
            </a:extLst>
          </p:cNvPr>
          <p:cNvSpPr txBox="1"/>
          <p:nvPr/>
        </p:nvSpPr>
        <p:spPr>
          <a:xfrm>
            <a:off x="1212572" y="3429000"/>
            <a:ext cx="9766852" cy="1429622"/>
          </a:xfrm>
          <a:prstGeom prst="rect">
            <a:avLst/>
          </a:prstGeom>
          <a:noFill/>
        </p:spPr>
        <p:txBody>
          <a:bodyPr wrap="square">
            <a:spAutoFit/>
          </a:bodyPr>
          <a:lstStyle/>
          <a:p>
            <a:pPr indent="468000">
              <a:lnSpc>
                <a:spcPct val="150000"/>
              </a:lnSpc>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En resumen, los ingresos obtenidos en función de estos valores (sin contemplar los costos de funcionamiento de la central: operarios, técnicos, personal a cargo) serán de alrededor de $ 7.950.000 brutos mensuales. </a:t>
            </a:r>
          </a:p>
        </p:txBody>
      </p:sp>
      <p:sp>
        <p:nvSpPr>
          <p:cNvPr id="2" name="Marcador de número de diapositiva 1">
            <a:extLst>
              <a:ext uri="{FF2B5EF4-FFF2-40B4-BE49-F238E27FC236}">
                <a16:creationId xmlns:a16="http://schemas.microsoft.com/office/drawing/2014/main" id="{7305BF8A-249D-471C-8C3D-CB9756BFEB98}"/>
              </a:ext>
            </a:extLst>
          </p:cNvPr>
          <p:cNvSpPr>
            <a:spLocks noGrp="1"/>
          </p:cNvSpPr>
          <p:nvPr>
            <p:ph type="sldNum" sz="quarter" idx="12"/>
          </p:nvPr>
        </p:nvSpPr>
        <p:spPr/>
        <p:txBody>
          <a:bodyPr/>
          <a:lstStyle/>
          <a:p>
            <a:pPr rtl="0"/>
            <a:fld id="{6D22F896-40B5-4ADD-8801-0D06FADFA095}" type="slidenum">
              <a:rPr lang="es-ES" noProof="0" smtClean="0"/>
              <a:t>18</a:t>
            </a:fld>
            <a:endParaRPr lang="es-ES" noProof="0"/>
          </a:p>
        </p:txBody>
      </p:sp>
      <p:sp>
        <p:nvSpPr>
          <p:cNvPr id="6" name="Marcador de número de diapositiva 3">
            <a:extLst>
              <a:ext uri="{FF2B5EF4-FFF2-40B4-BE49-F238E27FC236}">
                <a16:creationId xmlns:a16="http://schemas.microsoft.com/office/drawing/2014/main" id="{B79774DF-F687-4A36-B805-085AC8078D23}"/>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18</a:t>
            </a:fld>
            <a:endParaRPr lang="es-ES" sz="2000" b="1" dirty="0">
              <a:solidFill>
                <a:schemeClr val="bg1"/>
              </a:solidFill>
            </a:endParaRPr>
          </a:p>
        </p:txBody>
      </p:sp>
      <p:sp>
        <p:nvSpPr>
          <p:cNvPr id="3" name="Título 1">
            <a:extLst>
              <a:ext uri="{FF2B5EF4-FFF2-40B4-BE49-F238E27FC236}">
                <a16:creationId xmlns:a16="http://schemas.microsoft.com/office/drawing/2014/main" id="{981A61F7-6B83-3A99-6E88-75E8D9BF207E}"/>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Venta de Energía a Empresa Distribuidora ESJ</a:t>
            </a:r>
          </a:p>
        </p:txBody>
      </p:sp>
    </p:spTree>
    <p:extLst>
      <p:ext uri="{BB962C8B-B14F-4D97-AF65-F5344CB8AC3E}">
        <p14:creationId xmlns:p14="http://schemas.microsoft.com/office/powerpoint/2010/main" val="31961270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C7A2F20-D9E5-439C-809C-D7D15A886AD9}"/>
              </a:ext>
            </a:extLst>
          </p:cNvPr>
          <p:cNvSpPr>
            <a:spLocks noGrp="1"/>
          </p:cNvSpPr>
          <p:nvPr>
            <p:ph idx="1"/>
          </p:nvPr>
        </p:nvSpPr>
        <p:spPr>
          <a:xfrm>
            <a:off x="895739" y="1291003"/>
            <a:ext cx="10726417" cy="4957396"/>
          </a:xfrm>
        </p:spPr>
        <p:txBody>
          <a:bodyPr>
            <a:noAutofit/>
          </a:bodyPr>
          <a:lstStyle/>
          <a:p>
            <a:r>
              <a:rPr lang="es-AR"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Mercado Eléctrico Mayorista (MEM)</a:t>
            </a:r>
          </a:p>
          <a:p>
            <a:pPr marL="0" indent="0">
              <a:buNone/>
            </a:pPr>
            <a:r>
              <a:rPr lang="es-AR"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Es el mercado regulado de electricidad en Argentina, donde se realiza la compra y venta de energía eléctrica a corto plazo para satisfacer la demanda en tiempo real. En este mercado participan generadores, distribuidores y grandes usuarios, quienes negocian la energía eléctrica producida por diversas fuentes, tanto convencionales como renovables, para su suministro inmediato al sistema eléctrico nacional.</a:t>
            </a:r>
          </a:p>
          <a:p>
            <a:pPr marL="0" indent="0">
              <a:buNone/>
            </a:pPr>
            <a:endParaRPr lang="es-AR" sz="105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r>
              <a:rPr lang="es-AR"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Mercado a Término de Energías Renovables (MATER)</a:t>
            </a:r>
          </a:p>
          <a:p>
            <a:pPr marL="0" indent="0">
              <a:buNone/>
            </a:pPr>
            <a:r>
              <a:rPr lang="es-AR"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Es un mercado específico de Argentina diseñado para facilitar la compra y venta de energía eléctrica a largo plazo generada exclusivamente por proyectos de energías renovables, como eólica, solar, hidroeléctrica, biomasa, entre otras. En este mercado, los generadores de energías renovables pueden ofrecer contratos de compraventa de energía a largo plazo a compradores interesados, como distribuidoras eléctricas y grandes usuarios industriales. El MATER busca promover el desarrollo sostenible y la diversificación de la matriz energética, incentivando la inversión en proyectos de energías limpias y renovables.</a:t>
            </a:r>
          </a:p>
          <a:p>
            <a:endParaRPr lang="es-AR"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endParaRPr lang="es-AR" sz="18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6607A4F5-4066-419B-880C-753113FEDD4C}"/>
              </a:ext>
            </a:extLst>
          </p:cNvPr>
          <p:cNvSpPr>
            <a:spLocks noGrp="1"/>
          </p:cNvSpPr>
          <p:nvPr>
            <p:ph type="sldNum" sz="quarter" idx="12"/>
          </p:nvPr>
        </p:nvSpPr>
        <p:spPr/>
        <p:txBody>
          <a:bodyPr/>
          <a:lstStyle/>
          <a:p>
            <a:pPr rtl="0"/>
            <a:fld id="{6D22F896-40B5-4ADD-8801-0D06FADFA095}" type="slidenum">
              <a:rPr lang="es-ES" noProof="0" smtClean="0"/>
              <a:t>19</a:t>
            </a:fld>
            <a:endParaRPr lang="es-ES" noProof="0"/>
          </a:p>
        </p:txBody>
      </p:sp>
      <p:sp>
        <p:nvSpPr>
          <p:cNvPr id="6" name="Marcador de número de diapositiva 3">
            <a:extLst>
              <a:ext uri="{FF2B5EF4-FFF2-40B4-BE49-F238E27FC236}">
                <a16:creationId xmlns:a16="http://schemas.microsoft.com/office/drawing/2014/main" id="{8CCBAC92-7402-4CC1-80F2-71F6B4BE0F00}"/>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19</a:t>
            </a:fld>
            <a:endParaRPr lang="es-ES" sz="2000" b="1" dirty="0">
              <a:solidFill>
                <a:schemeClr val="bg1"/>
              </a:solidFill>
            </a:endParaRPr>
          </a:p>
        </p:txBody>
      </p:sp>
      <p:sp>
        <p:nvSpPr>
          <p:cNvPr id="4" name="Título 1">
            <a:extLst>
              <a:ext uri="{FF2B5EF4-FFF2-40B4-BE49-F238E27FC236}">
                <a16:creationId xmlns:a16="http://schemas.microsoft.com/office/drawing/2014/main" id="{3E39AA7D-72A7-D142-B520-701448E7DC22}"/>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Análisis de venta de Energía al Mercado Eléctrico</a:t>
            </a:r>
          </a:p>
        </p:txBody>
      </p:sp>
    </p:spTree>
    <p:extLst>
      <p:ext uri="{BB962C8B-B14F-4D97-AF65-F5344CB8AC3E}">
        <p14:creationId xmlns:p14="http://schemas.microsoft.com/office/powerpoint/2010/main" val="2245303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2BE5145C-126F-4BE8-900C-458873B7804F}"/>
              </a:ext>
            </a:extLst>
          </p:cNvPr>
          <p:cNvSpPr txBox="1"/>
          <p:nvPr/>
        </p:nvSpPr>
        <p:spPr>
          <a:xfrm>
            <a:off x="1263343" y="609601"/>
            <a:ext cx="9665314" cy="6509474"/>
          </a:xfrm>
          <a:prstGeom prst="rect">
            <a:avLst/>
          </a:prstGeom>
          <a:noFill/>
        </p:spPr>
        <p:txBody>
          <a:bodyPr wrap="square" lIns="68580" tIns="34290" rIns="68580" bIns="34290" anchor="t">
            <a:spAutoFit/>
          </a:bodyPr>
          <a:lstStyle/>
          <a:p>
            <a:pPr>
              <a:spcAft>
                <a:spcPts val="1200"/>
              </a:spcAft>
            </a:pPr>
            <a:r>
              <a:rPr lang="es-MX" sz="2800" b="1" u="sng" dirty="0">
                <a:solidFill>
                  <a:srgbClr val="000000"/>
                </a:solidFill>
                <a:latin typeface="Calibri" panose="020F0502020204030204" pitchFamily="34" charset="0"/>
                <a:ea typeface="Calibri" panose="020F0502020204030204" pitchFamily="34" charset="0"/>
                <a:cs typeface="Calibri" panose="020F0502020204030204" pitchFamily="34" charset="0"/>
              </a:rPr>
              <a:t>OBJETIVO GENERAL</a:t>
            </a:r>
            <a:endParaRPr lang="es-MX" sz="1400" b="1" u="sng"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a:lnSpc>
                <a:spcPct val="150000"/>
              </a:lnSpc>
            </a:pPr>
            <a:r>
              <a:rPr lang="es-MX" sz="2000" dirty="0">
                <a:solidFill>
                  <a:schemeClr val="bg1"/>
                </a:solidFill>
                <a:latin typeface="Calibri" panose="020F0502020204030204" pitchFamily="34" charset="0"/>
                <a:ea typeface="Calibri" panose="020F0502020204030204" pitchFamily="34" charset="0"/>
                <a:cs typeface="Calibri" panose="020F0502020204030204" pitchFamily="34" charset="0"/>
              </a:rPr>
              <a:t>Evaluar un proyecto de inversión dedicado a la generación de energía eléctrica utilizando la biomasa desechada por la industria olivícola.</a:t>
            </a:r>
          </a:p>
          <a:p>
            <a:endParaRPr lang="es-MX"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Aft>
                <a:spcPts val="1200"/>
              </a:spcAft>
            </a:pPr>
            <a:r>
              <a:rPr lang="es-MX" sz="2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OBJETIVOS ESPECIFICOS</a:t>
            </a: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Conocer el entorno del mercado olivícola</a:t>
            </a: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Informar sobre la utilización actual del desecho olivícola</a:t>
            </a: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Determinar un uso específico para este, desde el punto de vista energético</a:t>
            </a: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Posicionar este medio de generación como una de las posibles soluciones energéticas a futuro</a:t>
            </a:r>
          </a:p>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Evaluar el impacto ambiental de la producción de energía a partir del alperujo, mediante la identificación y el análisis de los posibles efectos negativos/positivos</a:t>
            </a:r>
          </a:p>
          <a:p>
            <a:endParaRPr lang="es-MX" sz="3000" b="1" i="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s-MX" sz="2250" dirty="0">
                <a:solidFill>
                  <a:srgbClr val="000000"/>
                </a:solidFill>
                <a:latin typeface="Calibri" panose="020F0502020204030204" pitchFamily="34" charset="0"/>
                <a:ea typeface="Calibri" panose="020F0502020204030204" pitchFamily="34" charset="0"/>
                <a:cs typeface="Calibri" panose="020F0502020204030204" pitchFamily="34" charset="0"/>
              </a:rPr>
              <a:t>	</a:t>
            </a:r>
            <a:endParaRPr lang="es-AR" sz="2250" dirty="0">
              <a:latin typeface="Calibri" panose="020F0502020204030204" pitchFamily="34" charset="0"/>
              <a:ea typeface="Calibri" panose="020F0502020204030204" pitchFamily="34" charset="0"/>
              <a:cs typeface="Calibri" panose="020F0502020204030204" pitchFamily="34" charset="0"/>
            </a:endParaRPr>
          </a:p>
        </p:txBody>
      </p:sp>
      <p:sp>
        <p:nvSpPr>
          <p:cNvPr id="4" name="Marcador de número de diapositiva 3">
            <a:extLst>
              <a:ext uri="{FF2B5EF4-FFF2-40B4-BE49-F238E27FC236}">
                <a16:creationId xmlns:a16="http://schemas.microsoft.com/office/drawing/2014/main" id="{157016E1-F0D5-48BF-ABBB-DD8E6E5683B7}"/>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a:t>
            </a:fld>
            <a:endParaRPr lang="es-ES" sz="2000" b="1" dirty="0">
              <a:solidFill>
                <a:schemeClr val="bg1"/>
              </a:solidFill>
            </a:endParaRPr>
          </a:p>
        </p:txBody>
      </p:sp>
    </p:spTree>
    <p:extLst>
      <p:ext uri="{BB962C8B-B14F-4D97-AF65-F5344CB8AC3E}">
        <p14:creationId xmlns:p14="http://schemas.microsoft.com/office/powerpoint/2010/main" val="488232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339DD77-8978-470E-BAD2-9D1DB5C4A87B}"/>
              </a:ext>
            </a:extLst>
          </p:cNvPr>
          <p:cNvSpPr>
            <a:spLocks noGrp="1"/>
          </p:cNvSpPr>
          <p:nvPr>
            <p:ph idx="1"/>
          </p:nvPr>
        </p:nvSpPr>
        <p:spPr>
          <a:xfrm>
            <a:off x="1141407" y="1075500"/>
            <a:ext cx="9905999" cy="1863643"/>
          </a:xfrm>
        </p:spPr>
        <p:txBody>
          <a:bodyPr>
            <a:noAutofit/>
          </a:bodyPr>
          <a:lstStyle/>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Para el análisis económico, se evaluaron dos modalidades de venta posibles, la primera contempla la opción de vender en EL MATER. La segunda opción considera participar en licitaciones periódicas.</a:t>
            </a:r>
          </a:p>
        </p:txBody>
      </p:sp>
      <p:pic>
        <p:nvPicPr>
          <p:cNvPr id="7" name="Imagen 6">
            <a:extLst>
              <a:ext uri="{FF2B5EF4-FFF2-40B4-BE49-F238E27FC236}">
                <a16:creationId xmlns:a16="http://schemas.microsoft.com/office/drawing/2014/main" id="{D3C2DCD7-1CBB-4E98-B33F-F2A6945C5DB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220630" y="4839128"/>
            <a:ext cx="7747552" cy="1207110"/>
          </a:xfrm>
          <a:prstGeom prst="rect">
            <a:avLst/>
          </a:prstGeom>
          <a:ln w="88900" cap="sq" cmpd="thickThin">
            <a:solidFill>
              <a:srgbClr val="000000"/>
            </a:solidFill>
            <a:prstDash val="solid"/>
            <a:miter lim="800000"/>
          </a:ln>
          <a:effectLst>
            <a:innerShdw blurRad="76200">
              <a:srgbClr val="000000"/>
            </a:innerShdw>
          </a:effectLst>
        </p:spPr>
      </p:pic>
      <p:pic>
        <p:nvPicPr>
          <p:cNvPr id="8" name="Imagen 7">
            <a:extLst>
              <a:ext uri="{FF2B5EF4-FFF2-40B4-BE49-F238E27FC236}">
                <a16:creationId xmlns:a16="http://schemas.microsoft.com/office/drawing/2014/main" id="{9C29803F-0CFC-4699-B2DC-2074AF92CD1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05552" y="2855167"/>
            <a:ext cx="7177708" cy="1631879"/>
          </a:xfrm>
          <a:prstGeom prst="rect">
            <a:avLst/>
          </a:prstGeom>
          <a:ln w="88900" cap="sq" cmpd="thickThin">
            <a:solidFill>
              <a:srgbClr val="000000"/>
            </a:solidFill>
            <a:prstDash val="solid"/>
            <a:miter lim="800000"/>
          </a:ln>
          <a:effectLst>
            <a:innerShdw blurRad="76200">
              <a:srgbClr val="000000"/>
            </a:innerShdw>
          </a:effectLst>
        </p:spPr>
      </p:pic>
      <p:sp>
        <p:nvSpPr>
          <p:cNvPr id="9" name="Marcador de número de diapositiva 3">
            <a:extLst>
              <a:ext uri="{FF2B5EF4-FFF2-40B4-BE49-F238E27FC236}">
                <a16:creationId xmlns:a16="http://schemas.microsoft.com/office/drawing/2014/main" id="{5262E438-8B73-4140-B030-8B5E3325865B}"/>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20</a:t>
            </a:fld>
            <a:endParaRPr lang="es-ES" sz="2000" b="1" dirty="0">
              <a:solidFill>
                <a:schemeClr val="bg1"/>
              </a:solidFill>
            </a:endParaRPr>
          </a:p>
        </p:txBody>
      </p:sp>
      <p:sp>
        <p:nvSpPr>
          <p:cNvPr id="2" name="Título 1">
            <a:extLst>
              <a:ext uri="{FF2B5EF4-FFF2-40B4-BE49-F238E27FC236}">
                <a16:creationId xmlns:a16="http://schemas.microsoft.com/office/drawing/2014/main" id="{4E1C44D7-845E-6C98-D66E-D357038E7194}"/>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Análisis Económico de venta de Energía al MATER</a:t>
            </a:r>
          </a:p>
        </p:txBody>
      </p:sp>
    </p:spTree>
    <p:extLst>
      <p:ext uri="{BB962C8B-B14F-4D97-AF65-F5344CB8AC3E}">
        <p14:creationId xmlns:p14="http://schemas.microsoft.com/office/powerpoint/2010/main" val="1187741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3">
            <a:extLst>
              <a:ext uri="{FF2B5EF4-FFF2-40B4-BE49-F238E27FC236}">
                <a16:creationId xmlns:a16="http://schemas.microsoft.com/office/drawing/2014/main" id="{9E388033-32CC-43A9-9B64-7A88122A56FB}"/>
              </a:ext>
            </a:extLst>
          </p:cNvPr>
          <p:cNvSpPr txBox="1">
            <a:spLocks/>
          </p:cNvSpPr>
          <p:nvPr/>
        </p:nvSpPr>
        <p:spPr>
          <a:xfrm>
            <a:off x="10650204" y="6231143"/>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21</a:t>
            </a:fld>
            <a:endParaRPr lang="es-ES" sz="2000" b="1" dirty="0">
              <a:solidFill>
                <a:schemeClr val="bg1"/>
              </a:solidFill>
            </a:endParaRPr>
          </a:p>
        </p:txBody>
      </p:sp>
      <p:sp>
        <p:nvSpPr>
          <p:cNvPr id="2" name="Marcador de contenido 2">
            <a:extLst>
              <a:ext uri="{FF2B5EF4-FFF2-40B4-BE49-F238E27FC236}">
                <a16:creationId xmlns:a16="http://schemas.microsoft.com/office/drawing/2014/main" id="{A4CECD78-B4CC-8711-6F56-CA08E72DD798}"/>
              </a:ext>
            </a:extLst>
          </p:cNvPr>
          <p:cNvSpPr txBox="1">
            <a:spLocks/>
          </p:cNvSpPr>
          <p:nvPr/>
        </p:nvSpPr>
        <p:spPr>
          <a:xfrm>
            <a:off x="1141407" y="1075499"/>
            <a:ext cx="9905999" cy="5614550"/>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457200" algn="just" defTabSz="457200">
              <a:lnSpc>
                <a:spcPct val="150000"/>
              </a:lnSpc>
              <a:spcBef>
                <a:spcPts val="0"/>
              </a:spcBef>
              <a:buNone/>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La Secretaría de Energía dispuso la convocatoria abierta nacional e internacional “</a:t>
            </a:r>
            <a:r>
              <a:rPr lang="es-AR"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RenMDI</a:t>
            </a: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 para celebrar contratos de abastecimiento de energía eléctrica renovable con la Compañía Administradora del Mercado Mayorista Eléctrico (CAMMESA) con los objetivos de:</a:t>
            </a:r>
          </a:p>
          <a:p>
            <a:pPr marL="457200" lvl="1" indent="457200">
              <a:lnSpc>
                <a:spcPct val="150000"/>
              </a:lnSpc>
              <a:spcBef>
                <a:spcPts val="0"/>
              </a:spcBef>
            </a:pPr>
            <a:r>
              <a:rPr lang="es-ES" dirty="0">
                <a:solidFill>
                  <a:schemeClr val="bg1"/>
                </a:solidFill>
                <a:latin typeface="Calibri" panose="020F0502020204030204" pitchFamily="34" charset="0"/>
                <a:ea typeface="Calibri" panose="020F0502020204030204" pitchFamily="34" charset="0"/>
                <a:cs typeface="Calibri" panose="020F0502020204030204" pitchFamily="34" charset="0"/>
              </a:rPr>
              <a:t>Incorporar nueva generación de fuentes renovables</a:t>
            </a:r>
          </a:p>
          <a:p>
            <a:pPr marL="457200" lvl="1" indent="457200">
              <a:lnSpc>
                <a:spcPct val="150000"/>
              </a:lnSpc>
              <a:spcBef>
                <a:spcPts val="0"/>
              </a:spcBef>
            </a:pPr>
            <a:r>
              <a:rPr lang="es-ES" dirty="0">
                <a:solidFill>
                  <a:schemeClr val="bg1"/>
                </a:solidFill>
                <a:latin typeface="Calibri" panose="020F0502020204030204" pitchFamily="34" charset="0"/>
                <a:ea typeface="Calibri" panose="020F0502020204030204" pitchFamily="34" charset="0"/>
                <a:cs typeface="Calibri" panose="020F0502020204030204" pitchFamily="34" charset="0"/>
              </a:rPr>
              <a:t>Potenciar la sustitución de generación forzada con combustibles fósiles</a:t>
            </a:r>
          </a:p>
          <a:p>
            <a:pPr marL="457200" lvl="1" indent="457200">
              <a:lnSpc>
                <a:spcPct val="150000"/>
              </a:lnSpc>
              <a:spcBef>
                <a:spcPts val="0"/>
              </a:spcBef>
            </a:pPr>
            <a:r>
              <a:rPr lang="es-ES" dirty="0">
                <a:solidFill>
                  <a:schemeClr val="bg1"/>
                </a:solidFill>
                <a:latin typeface="Calibri" panose="020F0502020204030204" pitchFamily="34" charset="0"/>
                <a:ea typeface="Calibri" panose="020F0502020204030204" pitchFamily="34" charset="0"/>
                <a:cs typeface="Calibri" panose="020F0502020204030204" pitchFamily="34" charset="0"/>
              </a:rPr>
              <a:t>Regionalizar el ingreso de una nueva generación</a:t>
            </a:r>
          </a:p>
          <a:p>
            <a:pPr marL="457200" lvl="1" indent="457200">
              <a:lnSpc>
                <a:spcPct val="150000"/>
              </a:lnSpc>
              <a:spcBef>
                <a:spcPts val="0"/>
              </a:spcBef>
            </a:pPr>
            <a:r>
              <a:rPr lang="es-ES" dirty="0">
                <a:solidFill>
                  <a:schemeClr val="bg1"/>
                </a:solidFill>
                <a:latin typeface="Calibri" panose="020F0502020204030204" pitchFamily="34" charset="0"/>
                <a:ea typeface="Calibri" panose="020F0502020204030204" pitchFamily="34" charset="0"/>
                <a:cs typeface="Calibri" panose="020F0502020204030204" pitchFamily="34" charset="0"/>
              </a:rPr>
              <a:t>Diversificar la matriz energética</a:t>
            </a:r>
            <a:endParaRPr lang="es-AR"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0" indent="457200" algn="just" defTabSz="457200">
              <a:lnSpc>
                <a:spcPct val="150000"/>
              </a:lnSpc>
              <a:spcBef>
                <a:spcPts val="0"/>
              </a:spcBef>
              <a:buNone/>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Argentina orienta el desarrollo de su matriz energética en acuerdo con los compromisos asumidos en el Acuerdo de París, así como con los objetivos planteados por la Ley 27.191, donde se fija la meta de cubrir el 20% de la demanda de energía local con fuentes renovables para el año 2025.</a:t>
            </a:r>
          </a:p>
        </p:txBody>
      </p:sp>
      <p:sp>
        <p:nvSpPr>
          <p:cNvPr id="6" name="Título 1">
            <a:extLst>
              <a:ext uri="{FF2B5EF4-FFF2-40B4-BE49-F238E27FC236}">
                <a16:creationId xmlns:a16="http://schemas.microsoft.com/office/drawing/2014/main" id="{A21E7458-7D6B-B733-1031-94E2A8542676}"/>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Convocatoria </a:t>
            </a:r>
            <a:r>
              <a:rPr lang="es-AR" sz="3100" u="sng"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RenMDI</a:t>
            </a:r>
            <a:endPar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11243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1CC1F41E-E5B9-4918-9462-EF8BD77A59CB}"/>
              </a:ext>
            </a:extLst>
          </p:cNvPr>
          <p:cNvPicPr>
            <a:picLocks noChangeAspect="1"/>
          </p:cNvPicPr>
          <p:nvPr/>
        </p:nvPicPr>
        <p:blipFill rotWithShape="1">
          <a:blip r:embed="rId2"/>
          <a:srcRect l="12258" t="31206" r="38518" b="50537"/>
          <a:stretch/>
        </p:blipFill>
        <p:spPr>
          <a:xfrm>
            <a:off x="1202306" y="1257512"/>
            <a:ext cx="9787388" cy="2040835"/>
          </a:xfrm>
          <a:prstGeom prst="rect">
            <a:avLst/>
          </a:prstGeom>
          <a:ln w="88900" cap="sq" cmpd="thickThin">
            <a:solidFill>
              <a:srgbClr val="000000"/>
            </a:solidFill>
            <a:prstDash val="solid"/>
            <a:miter lim="800000"/>
          </a:ln>
          <a:effectLst>
            <a:innerShdw blurRad="76200">
              <a:srgbClr val="000000"/>
            </a:innerShdw>
          </a:effectLst>
        </p:spPr>
      </p:pic>
      <p:sp>
        <p:nvSpPr>
          <p:cNvPr id="2" name="Marcador de número de diapositiva 1">
            <a:extLst>
              <a:ext uri="{FF2B5EF4-FFF2-40B4-BE49-F238E27FC236}">
                <a16:creationId xmlns:a16="http://schemas.microsoft.com/office/drawing/2014/main" id="{BAF38193-68EF-405F-A9E8-11B2390E6DE8}"/>
              </a:ext>
            </a:extLst>
          </p:cNvPr>
          <p:cNvSpPr>
            <a:spLocks noGrp="1"/>
          </p:cNvSpPr>
          <p:nvPr>
            <p:ph type="sldNum" sz="quarter" idx="12"/>
          </p:nvPr>
        </p:nvSpPr>
        <p:spPr/>
        <p:txBody>
          <a:bodyPr/>
          <a:lstStyle/>
          <a:p>
            <a:pPr rtl="0"/>
            <a:fld id="{6D22F896-40B5-4ADD-8801-0D06FADFA095}" type="slidenum">
              <a:rPr lang="es-ES" noProof="0" smtClean="0"/>
              <a:t>22</a:t>
            </a:fld>
            <a:endParaRPr lang="es-ES" noProof="0"/>
          </a:p>
        </p:txBody>
      </p:sp>
      <p:sp>
        <p:nvSpPr>
          <p:cNvPr id="7" name="Marcador de número de diapositiva 3">
            <a:extLst>
              <a:ext uri="{FF2B5EF4-FFF2-40B4-BE49-F238E27FC236}">
                <a16:creationId xmlns:a16="http://schemas.microsoft.com/office/drawing/2014/main" id="{DBBFE037-403E-4140-913B-441D207D5578}"/>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22</a:t>
            </a:fld>
            <a:endParaRPr lang="es-ES" sz="2000" b="1" dirty="0">
              <a:solidFill>
                <a:schemeClr val="bg1"/>
              </a:solidFill>
            </a:endParaRPr>
          </a:p>
        </p:txBody>
      </p:sp>
      <p:pic>
        <p:nvPicPr>
          <p:cNvPr id="8" name="Imagen 7">
            <a:extLst>
              <a:ext uri="{FF2B5EF4-FFF2-40B4-BE49-F238E27FC236}">
                <a16:creationId xmlns:a16="http://schemas.microsoft.com/office/drawing/2014/main" id="{08ABB12B-F651-46D4-8E7A-738F5F16BC8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742660" y="4499835"/>
            <a:ext cx="8706680" cy="1303988"/>
          </a:xfrm>
          <a:prstGeom prst="rect">
            <a:avLst/>
          </a:prstGeom>
          <a:ln w="88900" cap="sq" cmpd="thickThin">
            <a:solidFill>
              <a:srgbClr val="000000"/>
            </a:solidFill>
            <a:prstDash val="solid"/>
            <a:miter lim="800000"/>
          </a:ln>
          <a:effectLst>
            <a:innerShdw blurRad="76200">
              <a:srgbClr val="000000"/>
            </a:innerShdw>
          </a:effectLst>
        </p:spPr>
      </p:pic>
      <p:sp>
        <p:nvSpPr>
          <p:cNvPr id="3" name="Título 1">
            <a:extLst>
              <a:ext uri="{FF2B5EF4-FFF2-40B4-BE49-F238E27FC236}">
                <a16:creationId xmlns:a16="http://schemas.microsoft.com/office/drawing/2014/main" id="{1DF4FAD9-0CBF-F2EA-1ECE-A82CFC4D5A38}"/>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Ofertas adjudicadas a proyectos de Biomasa</a:t>
            </a:r>
          </a:p>
        </p:txBody>
      </p:sp>
      <p:sp>
        <p:nvSpPr>
          <p:cNvPr id="4" name="Título 1">
            <a:extLst>
              <a:ext uri="{FF2B5EF4-FFF2-40B4-BE49-F238E27FC236}">
                <a16:creationId xmlns:a16="http://schemas.microsoft.com/office/drawing/2014/main" id="{18D5B8FB-A9EB-7EB1-D267-2B8F402481E3}"/>
              </a:ext>
            </a:extLst>
          </p:cNvPr>
          <p:cNvSpPr txBox="1">
            <a:spLocks/>
          </p:cNvSpPr>
          <p:nvPr/>
        </p:nvSpPr>
        <p:spPr>
          <a:xfrm>
            <a:off x="1658765" y="3553597"/>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Venta de energía al MATER (</a:t>
            </a:r>
            <a:r>
              <a:rPr lang="es-AR" sz="3100" u="sng"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RenMDI</a:t>
            </a:r>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84817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BFB2225C-42D8-40E9-B18D-9884BD33ED44}"/>
              </a:ext>
            </a:extLst>
          </p:cNvPr>
          <p:cNvSpPr txBox="1"/>
          <p:nvPr/>
        </p:nvSpPr>
        <p:spPr>
          <a:xfrm>
            <a:off x="989045" y="1017495"/>
            <a:ext cx="10443909" cy="1429622"/>
          </a:xfrm>
          <a:prstGeom prst="rect">
            <a:avLst/>
          </a:prstGeom>
          <a:noFill/>
        </p:spPr>
        <p:txBody>
          <a:bodyPr wrap="square">
            <a:spAutoFit/>
          </a:bodyPr>
          <a:lstStyle/>
          <a:p>
            <a:pPr indent="457200">
              <a:lnSpc>
                <a:spcPct val="150000"/>
              </a:lnSpc>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En la actualidad, según informa CAMMESA, el sistema genera en la región de cuyo por 675 MW de potencia, de los cuales 185 MW provienen de centrales hidroeléctricas y 490 MW de parques solares fotovoltaicos. </a:t>
            </a:r>
          </a:p>
        </p:txBody>
      </p:sp>
      <p:sp>
        <p:nvSpPr>
          <p:cNvPr id="2" name="Marcador de número de diapositiva 1">
            <a:extLst>
              <a:ext uri="{FF2B5EF4-FFF2-40B4-BE49-F238E27FC236}">
                <a16:creationId xmlns:a16="http://schemas.microsoft.com/office/drawing/2014/main" id="{F5112C23-1AF0-4DB3-A450-BBF30F55B0B9}"/>
              </a:ext>
            </a:extLst>
          </p:cNvPr>
          <p:cNvSpPr>
            <a:spLocks noGrp="1"/>
          </p:cNvSpPr>
          <p:nvPr>
            <p:ph type="sldNum" sz="quarter" idx="12"/>
          </p:nvPr>
        </p:nvSpPr>
        <p:spPr/>
        <p:txBody>
          <a:bodyPr/>
          <a:lstStyle/>
          <a:p>
            <a:pPr rtl="0"/>
            <a:fld id="{6D22F896-40B5-4ADD-8801-0D06FADFA095}" type="slidenum">
              <a:rPr lang="es-ES" noProof="0" smtClean="0"/>
              <a:t>23</a:t>
            </a:fld>
            <a:endParaRPr lang="es-ES" noProof="0"/>
          </a:p>
        </p:txBody>
      </p:sp>
      <p:sp>
        <p:nvSpPr>
          <p:cNvPr id="6" name="Marcador de número de diapositiva 3">
            <a:extLst>
              <a:ext uri="{FF2B5EF4-FFF2-40B4-BE49-F238E27FC236}">
                <a16:creationId xmlns:a16="http://schemas.microsoft.com/office/drawing/2014/main" id="{D9B219D3-CB00-46F4-AE95-75ADEB910774}"/>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23</a:t>
            </a:fld>
            <a:endParaRPr lang="es-ES" sz="2000" b="1" dirty="0">
              <a:solidFill>
                <a:schemeClr val="bg1"/>
              </a:solidFill>
            </a:endParaRPr>
          </a:p>
        </p:txBody>
      </p:sp>
      <p:sp>
        <p:nvSpPr>
          <p:cNvPr id="3" name="Título 1">
            <a:extLst>
              <a:ext uri="{FF2B5EF4-FFF2-40B4-BE49-F238E27FC236}">
                <a16:creationId xmlns:a16="http://schemas.microsoft.com/office/drawing/2014/main" id="{28DC4540-7D0D-D0E2-8095-DDD6ED7A0F0F}"/>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Análisis de Potencia Instalada en Cuyo</a:t>
            </a:r>
          </a:p>
        </p:txBody>
      </p:sp>
      <p:pic>
        <p:nvPicPr>
          <p:cNvPr id="4" name="Imagen 3">
            <a:extLst>
              <a:ext uri="{FF2B5EF4-FFF2-40B4-BE49-F238E27FC236}">
                <a16:creationId xmlns:a16="http://schemas.microsoft.com/office/drawing/2014/main" id="{21A1F00B-127C-3004-4B2C-116088589433}"/>
              </a:ext>
            </a:extLst>
          </p:cNvPr>
          <p:cNvPicPr/>
          <p:nvPr/>
        </p:nvPicPr>
        <p:blipFill rotWithShape="1">
          <a:blip r:embed="rId2">
            <a:extLst>
              <a:ext uri="{28A0092B-C50C-407E-A947-70E740481C1C}">
                <a14:useLocalDpi xmlns:a14="http://schemas.microsoft.com/office/drawing/2010/main" val="0"/>
              </a:ext>
            </a:extLst>
          </a:blip>
          <a:srcRect l="2443" t="26956" r="27516" b="5183"/>
          <a:stretch/>
        </p:blipFill>
        <p:spPr bwMode="auto">
          <a:xfrm>
            <a:off x="2419660" y="2667000"/>
            <a:ext cx="7352679" cy="3946524"/>
          </a:xfrm>
          <a:prstGeom prst="rect">
            <a:avLst/>
          </a:prstGeom>
          <a:ln w="88900" cap="sq" cmpd="thickThin">
            <a:solidFill>
              <a:srgbClr val="000000"/>
            </a:solidFill>
            <a:prstDash val="solid"/>
            <a:miter lim="800000"/>
          </a:ln>
          <a:effectLst>
            <a:innerShdw blurRad="76200">
              <a:srgbClr val="000000"/>
            </a:inn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75086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B4EF202-BA12-4018-BA20-5E39692EABA4}"/>
              </a:ext>
            </a:extLst>
          </p:cNvPr>
          <p:cNvSpPr>
            <a:spLocks noGrp="1"/>
          </p:cNvSpPr>
          <p:nvPr>
            <p:ph type="sldNum" sz="quarter" idx="12"/>
          </p:nvPr>
        </p:nvSpPr>
        <p:spPr/>
        <p:txBody>
          <a:bodyPr/>
          <a:lstStyle/>
          <a:p>
            <a:pPr rtl="0"/>
            <a:fld id="{6D22F896-40B5-4ADD-8801-0D06FADFA095}" type="slidenum">
              <a:rPr lang="es-ES" noProof="0" smtClean="0"/>
              <a:t>24</a:t>
            </a:fld>
            <a:endParaRPr lang="es-ES" noProof="0"/>
          </a:p>
        </p:txBody>
      </p:sp>
      <p:sp>
        <p:nvSpPr>
          <p:cNvPr id="5" name="Marcador de número de diapositiva 3">
            <a:extLst>
              <a:ext uri="{FF2B5EF4-FFF2-40B4-BE49-F238E27FC236}">
                <a16:creationId xmlns:a16="http://schemas.microsoft.com/office/drawing/2014/main" id="{4AC0D7A6-2858-4EEA-91F7-5B29A421A278}"/>
              </a:ext>
            </a:extLst>
          </p:cNvPr>
          <p:cNvSpPr txBox="1">
            <a:spLocks/>
          </p:cNvSpPr>
          <p:nvPr/>
        </p:nvSpPr>
        <p:spPr>
          <a:xfrm>
            <a:off x="10642478"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24</a:t>
            </a:fld>
            <a:endParaRPr lang="es-ES" sz="2000" b="1" dirty="0">
              <a:solidFill>
                <a:schemeClr val="bg1"/>
              </a:solidFill>
            </a:endParaRPr>
          </a:p>
        </p:txBody>
      </p:sp>
      <p:sp>
        <p:nvSpPr>
          <p:cNvPr id="3" name="Título 1">
            <a:extLst>
              <a:ext uri="{FF2B5EF4-FFF2-40B4-BE49-F238E27FC236}">
                <a16:creationId xmlns:a16="http://schemas.microsoft.com/office/drawing/2014/main" id="{23322EA7-F39E-4FC6-0F10-B74607632532}"/>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Cuadro comparativo de generación</a:t>
            </a:r>
          </a:p>
        </p:txBody>
      </p:sp>
      <p:pic>
        <p:nvPicPr>
          <p:cNvPr id="4" name="Imagen 3">
            <a:extLst>
              <a:ext uri="{FF2B5EF4-FFF2-40B4-BE49-F238E27FC236}">
                <a16:creationId xmlns:a16="http://schemas.microsoft.com/office/drawing/2014/main" id="{A8931D58-07F5-30EA-24EF-BEA57E188759}"/>
              </a:ext>
            </a:extLst>
          </p:cNvPr>
          <p:cNvPicPr>
            <a:picLocks noChangeAspect="1"/>
          </p:cNvPicPr>
          <p:nvPr/>
        </p:nvPicPr>
        <p:blipFill>
          <a:blip r:embed="rId2"/>
          <a:stretch>
            <a:fillRect/>
          </a:stretch>
        </p:blipFill>
        <p:spPr>
          <a:xfrm>
            <a:off x="1316715" y="1531872"/>
            <a:ext cx="9558570" cy="2184486"/>
          </a:xfrm>
          <a:prstGeom prst="rect">
            <a:avLst/>
          </a:prstGeom>
          <a:ln w="88900" cap="sq" cmpd="thickThin">
            <a:solidFill>
              <a:srgbClr val="000000"/>
            </a:solidFill>
            <a:prstDash val="solid"/>
            <a:miter lim="800000"/>
          </a:ln>
          <a:effectLst>
            <a:innerShdw blurRad="76200">
              <a:srgbClr val="000000"/>
            </a:innerShdw>
          </a:effectLst>
        </p:spPr>
      </p:pic>
      <p:sp>
        <p:nvSpPr>
          <p:cNvPr id="6" name="CuadroTexto 5">
            <a:extLst>
              <a:ext uri="{FF2B5EF4-FFF2-40B4-BE49-F238E27FC236}">
                <a16:creationId xmlns:a16="http://schemas.microsoft.com/office/drawing/2014/main" id="{414B767D-5369-33AC-79DF-73EE70ACD116}"/>
              </a:ext>
            </a:extLst>
          </p:cNvPr>
          <p:cNvSpPr txBox="1"/>
          <p:nvPr/>
        </p:nvSpPr>
        <p:spPr>
          <a:xfrm>
            <a:off x="1316715" y="4078009"/>
            <a:ext cx="10096852" cy="2352952"/>
          </a:xfrm>
          <a:prstGeom prst="rect">
            <a:avLst/>
          </a:prstGeom>
          <a:noFill/>
        </p:spPr>
        <p:txBody>
          <a:bodyPr wrap="square">
            <a:spAutoFit/>
          </a:bodyPr>
          <a:lstStyle/>
          <a:p>
            <a:pPr>
              <a:lnSpc>
                <a:spcPct val="150000"/>
              </a:lnSpc>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Además, se puede mencionar la ventaja de que el proyecto de generación por biomasa se muestra como un negocio paralelo complementario, en el cual los valores de venta de energía son ampliamente superiores al de generación por paneles solares donde:</a:t>
            </a:r>
          </a:p>
          <a:p>
            <a:pPr marL="342900" indent="-342900">
              <a:lnSpc>
                <a:spcPct val="150000"/>
              </a:lnSpc>
              <a:buFont typeface="Arial" panose="020B0604020202020204" pitchFamily="34" charset="0"/>
              <a:buChar char="•"/>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Biomasa &gt;= 100 U$D/</a:t>
            </a:r>
            <a:r>
              <a:rPr lang="es-AR"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MWh</a:t>
            </a: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50000"/>
              </a:lnSpc>
              <a:buFont typeface="Arial" panose="020B0604020202020204" pitchFamily="34" charset="0"/>
              <a:buChar char="•"/>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Solar &lt;&gt; 50-80 U$D/</a:t>
            </a:r>
            <a:r>
              <a:rPr lang="es-AR"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MWh</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115160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C6CB655-A4AB-43C4-95B4-B1AFE51F88DF}"/>
              </a:ext>
            </a:extLst>
          </p:cNvPr>
          <p:cNvSpPr>
            <a:spLocks noGrp="1"/>
          </p:cNvSpPr>
          <p:nvPr>
            <p:ph idx="1"/>
          </p:nvPr>
        </p:nvSpPr>
        <p:spPr>
          <a:xfrm>
            <a:off x="1143000" y="1136493"/>
            <a:ext cx="9905999" cy="5274365"/>
          </a:xfrm>
        </p:spPr>
        <p:txBody>
          <a:bodyPr>
            <a:normAutofit lnSpcReduction="10000"/>
          </a:bodyPr>
          <a:lstStyle/>
          <a:p>
            <a:pPr marL="0" indent="457200" defTabSz="457200">
              <a:lnSpc>
                <a:spcPct val="160000"/>
              </a:lnSpc>
              <a:spcBef>
                <a:spcPts val="0"/>
              </a:spcBef>
              <a:buNone/>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El alperujo, al igual que cualquier otro subproducto agrícola residual, implica cierto grado de impacto ambiental. Esta preocupación adquiere mayor relevancia a medida que la producción de aceite de oliva experimenta un crecimiento exponencial en nuestra región.</a:t>
            </a:r>
          </a:p>
          <a:p>
            <a:pPr marL="0" indent="457200" defTabSz="457200">
              <a:lnSpc>
                <a:spcPct val="160000"/>
              </a:lnSpc>
              <a:spcBef>
                <a:spcPts val="0"/>
              </a:spcBef>
              <a:buNone/>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En la actualidad, tal como se ha mencionado anteriormente, la gestión de este subproducto no está siendo abordada de manera adecuada, lo cual implica ciertos efectos, entre los cuales tenemos:</a:t>
            </a:r>
          </a:p>
          <a:p>
            <a:pPr marL="342900" indent="457200">
              <a:lnSpc>
                <a:spcPct val="160000"/>
              </a:lnSpc>
              <a:spcBef>
                <a:spcPts val="0"/>
              </a:spcBef>
              <a:buFont typeface="+mj-lt"/>
              <a:buAutoNum type="arabicPeriod"/>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Contaminación del suelo y del agua </a:t>
            </a:r>
          </a:p>
          <a:p>
            <a:pPr marL="342900" indent="457200">
              <a:lnSpc>
                <a:spcPct val="160000"/>
              </a:lnSpc>
              <a:spcBef>
                <a:spcPts val="0"/>
              </a:spcBef>
              <a:buFont typeface="+mj-lt"/>
              <a:buAutoNum type="arabicPeriod"/>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Degradación del suelo</a:t>
            </a:r>
          </a:p>
          <a:p>
            <a:pPr marL="342900" indent="457200">
              <a:lnSpc>
                <a:spcPct val="160000"/>
              </a:lnSpc>
              <a:spcBef>
                <a:spcPts val="0"/>
              </a:spcBef>
              <a:buFont typeface="+mj-lt"/>
              <a:buAutoNum type="arabicPeriod"/>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Emisiones de gases de efecto invernadero</a:t>
            </a:r>
          </a:p>
          <a:p>
            <a:pPr marL="342900" indent="457200">
              <a:lnSpc>
                <a:spcPct val="160000"/>
              </a:lnSpc>
              <a:spcBef>
                <a:spcPts val="0"/>
              </a:spcBef>
              <a:buFont typeface="+mj-lt"/>
              <a:buAutoNum type="arabicPeriod"/>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Impacto en la biodiversidad</a:t>
            </a:r>
          </a:p>
          <a:p>
            <a:pPr marL="342900" indent="457200">
              <a:lnSpc>
                <a:spcPct val="160000"/>
              </a:lnSpc>
              <a:spcBef>
                <a:spcPts val="0"/>
              </a:spcBef>
              <a:buFont typeface="+mj-lt"/>
              <a:buAutoNum type="arabicPeriod"/>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Problemas de olores y estética</a:t>
            </a:r>
          </a:p>
          <a:p>
            <a:pPr marL="0" indent="457200">
              <a:lnSpc>
                <a:spcPct val="160000"/>
              </a:lnSpc>
              <a:spcBef>
                <a:spcPts val="0"/>
              </a:spcBef>
              <a:buNone/>
            </a:pP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0" indent="457200">
              <a:lnSpc>
                <a:spcPct val="160000"/>
              </a:lnSpc>
              <a:spcBef>
                <a:spcPts val="0"/>
              </a:spcBef>
              <a:buNone/>
            </a:pP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85638C0A-2158-487B-848C-22223844CD07}"/>
              </a:ext>
            </a:extLst>
          </p:cNvPr>
          <p:cNvSpPr>
            <a:spLocks noGrp="1"/>
          </p:cNvSpPr>
          <p:nvPr>
            <p:ph type="sldNum" sz="quarter" idx="12"/>
          </p:nvPr>
        </p:nvSpPr>
        <p:spPr/>
        <p:txBody>
          <a:bodyPr/>
          <a:lstStyle/>
          <a:p>
            <a:pPr rtl="0"/>
            <a:fld id="{6D22F896-40B5-4ADD-8801-0D06FADFA095}" type="slidenum">
              <a:rPr lang="es-ES" noProof="0" smtClean="0"/>
              <a:t>25</a:t>
            </a:fld>
            <a:endParaRPr lang="es-ES" noProof="0"/>
          </a:p>
        </p:txBody>
      </p:sp>
      <p:sp>
        <p:nvSpPr>
          <p:cNvPr id="6" name="Marcador de número de diapositiva 3">
            <a:extLst>
              <a:ext uri="{FF2B5EF4-FFF2-40B4-BE49-F238E27FC236}">
                <a16:creationId xmlns:a16="http://schemas.microsoft.com/office/drawing/2014/main" id="{8CD45A39-B338-409A-8073-116FA697AC06}"/>
              </a:ext>
            </a:extLst>
          </p:cNvPr>
          <p:cNvSpPr txBox="1">
            <a:spLocks/>
          </p:cNvSpPr>
          <p:nvPr/>
        </p:nvSpPr>
        <p:spPr>
          <a:xfrm>
            <a:off x="10655730" y="6228296"/>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25</a:t>
            </a:fld>
            <a:endParaRPr lang="es-ES" sz="2000" b="1" dirty="0">
              <a:solidFill>
                <a:schemeClr val="bg1"/>
              </a:solidFill>
            </a:endParaRPr>
          </a:p>
        </p:txBody>
      </p:sp>
      <p:sp>
        <p:nvSpPr>
          <p:cNvPr id="7" name="Título 1">
            <a:extLst>
              <a:ext uri="{FF2B5EF4-FFF2-40B4-BE49-F238E27FC236}">
                <a16:creationId xmlns:a16="http://schemas.microsoft.com/office/drawing/2014/main" id="{E16C9619-BBE3-B82A-4F56-8ABAB6DD6AA5}"/>
              </a:ext>
            </a:extLst>
          </p:cNvPr>
          <p:cNvSpPr txBox="1">
            <a:spLocks/>
          </p:cNvSpPr>
          <p:nvPr/>
        </p:nvSpPr>
        <p:spPr>
          <a:xfrm>
            <a:off x="1655655" y="312959"/>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Impacto Ambiental</a:t>
            </a:r>
          </a:p>
        </p:txBody>
      </p:sp>
    </p:spTree>
    <p:extLst>
      <p:ext uri="{BB962C8B-B14F-4D97-AF65-F5344CB8AC3E}">
        <p14:creationId xmlns:p14="http://schemas.microsoft.com/office/powerpoint/2010/main" val="1281600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5E2C94-F3A6-4902-8D11-29A86BFA4D5E}"/>
              </a:ext>
            </a:extLst>
          </p:cNvPr>
          <p:cNvSpPr>
            <a:spLocks noGrp="1"/>
          </p:cNvSpPr>
          <p:nvPr>
            <p:ph type="sldNum" sz="quarter" idx="12"/>
          </p:nvPr>
        </p:nvSpPr>
        <p:spPr/>
        <p:txBody>
          <a:bodyPr/>
          <a:lstStyle/>
          <a:p>
            <a:pPr rtl="0"/>
            <a:fld id="{6D22F896-40B5-4ADD-8801-0D06FADFA095}" type="slidenum">
              <a:rPr lang="es-ES" noProof="0" smtClean="0"/>
              <a:t>26</a:t>
            </a:fld>
            <a:endParaRPr lang="es-ES" noProof="0"/>
          </a:p>
        </p:txBody>
      </p:sp>
      <p:sp>
        <p:nvSpPr>
          <p:cNvPr id="6" name="Marcador de número de diapositiva 3">
            <a:extLst>
              <a:ext uri="{FF2B5EF4-FFF2-40B4-BE49-F238E27FC236}">
                <a16:creationId xmlns:a16="http://schemas.microsoft.com/office/drawing/2014/main" id="{C2958083-792D-4B2F-A12B-C7FB3754219A}"/>
              </a:ext>
            </a:extLst>
          </p:cNvPr>
          <p:cNvSpPr txBox="1">
            <a:spLocks/>
          </p:cNvSpPr>
          <p:nvPr/>
        </p:nvSpPr>
        <p:spPr>
          <a:xfrm>
            <a:off x="10661865" y="6255024"/>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26</a:t>
            </a:fld>
            <a:endParaRPr lang="es-ES" sz="2000" b="1" dirty="0">
              <a:solidFill>
                <a:schemeClr val="bg1"/>
              </a:solidFill>
            </a:endParaRPr>
          </a:p>
        </p:txBody>
      </p:sp>
      <p:sp>
        <p:nvSpPr>
          <p:cNvPr id="3" name="Título 1">
            <a:extLst>
              <a:ext uri="{FF2B5EF4-FFF2-40B4-BE49-F238E27FC236}">
                <a16:creationId xmlns:a16="http://schemas.microsoft.com/office/drawing/2014/main" id="{1140AFFE-74BD-4E36-FD50-B51E14FCF657}"/>
              </a:ext>
            </a:extLst>
          </p:cNvPr>
          <p:cNvSpPr txBox="1">
            <a:spLocks/>
          </p:cNvSpPr>
          <p:nvPr/>
        </p:nvSpPr>
        <p:spPr>
          <a:xfrm>
            <a:off x="1655655" y="312959"/>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Técnico</a:t>
            </a:r>
          </a:p>
        </p:txBody>
      </p:sp>
      <p:sp>
        <p:nvSpPr>
          <p:cNvPr id="4" name="Marcador de contenido 2">
            <a:extLst>
              <a:ext uri="{FF2B5EF4-FFF2-40B4-BE49-F238E27FC236}">
                <a16:creationId xmlns:a16="http://schemas.microsoft.com/office/drawing/2014/main" id="{16B4B9BF-EFA2-B466-2814-B252291BE61A}"/>
              </a:ext>
            </a:extLst>
          </p:cNvPr>
          <p:cNvSpPr>
            <a:spLocks noGrp="1"/>
          </p:cNvSpPr>
          <p:nvPr>
            <p:ph idx="1"/>
          </p:nvPr>
        </p:nvSpPr>
        <p:spPr>
          <a:xfrm>
            <a:off x="1144590" y="1163221"/>
            <a:ext cx="9905999" cy="5274365"/>
          </a:xfrm>
        </p:spPr>
        <p:txBody>
          <a:bodyPr>
            <a:normAutofit/>
          </a:bodyPr>
          <a:lstStyle/>
          <a:p>
            <a:pPr marL="0" indent="457200" defTabSz="457200">
              <a:lnSpc>
                <a:spcPct val="160000"/>
              </a:lnSpc>
              <a:spcBef>
                <a:spcPts val="0"/>
              </a:spcBef>
              <a:buNone/>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Para llevar a cabo este proceso, fue necesario realizar una recalibración en la determinación de la cantidad de biomasa requerida. Inicialmente, procederemos a efectuar una revisión concisa de los valores del Poder Calorífico Superior (PCS) y el Poder Calorífico Inferior (PCI) de la biomasa, los cuales constituyen datos fundamentales para el cálculo del consumo horario en la generación de la energía.</a:t>
            </a:r>
          </a:p>
          <a:p>
            <a:pPr marL="0" indent="457200">
              <a:lnSpc>
                <a:spcPct val="160000"/>
              </a:lnSpc>
              <a:spcBef>
                <a:spcPts val="0"/>
              </a:spcBef>
              <a:buNone/>
            </a:pPr>
            <a:endPar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5" name="Imagen 4">
            <a:extLst>
              <a:ext uri="{FF2B5EF4-FFF2-40B4-BE49-F238E27FC236}">
                <a16:creationId xmlns:a16="http://schemas.microsoft.com/office/drawing/2014/main" id="{5FE17C1E-7801-2AFA-BE93-95DD0D350D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4609" y="3971347"/>
            <a:ext cx="4982782" cy="2370989"/>
          </a:xfrm>
          <a:prstGeom prst="rect">
            <a:avLst/>
          </a:prstGeom>
          <a:noFill/>
          <a:ln w="88900" cmpd="thickThin">
            <a:solidFill>
              <a:srgbClr val="000000"/>
            </a:solidFill>
            <a:miter lim="800000"/>
            <a:extLst>
              <a:ext uri="{C807C97D-BFC1-408E-A445-0C87EB9F89A2}">
                <ask:lineSketchStyleProps xmlns:ask="http://schemas.microsoft.com/office/drawing/2018/sketchyshapes">
                  <ask:type>
                    <ask:lineSketchNone/>
                  </ask:type>
                </ask:lineSketchStyleProps>
              </a:ext>
            </a:extLst>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39547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9B333F40-0474-4B80-89F1-8E8F06F93839}"/>
              </a:ext>
            </a:extLst>
          </p:cNvPr>
          <p:cNvSpPr txBox="1"/>
          <p:nvPr/>
        </p:nvSpPr>
        <p:spPr>
          <a:xfrm>
            <a:off x="3192945" y="4502261"/>
            <a:ext cx="11025809" cy="369332"/>
          </a:xfrm>
          <a:prstGeom prst="rect">
            <a:avLst/>
          </a:prstGeom>
          <a:noFill/>
        </p:spPr>
        <p:txBody>
          <a:bodyPr wrap="square">
            <a:spAutoFit/>
          </a:bodyPr>
          <a:lstStyle/>
          <a:p>
            <a:pPr indent="540385"/>
            <a:r>
              <a:rPr lang="es-AR"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s-AR" dirty="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20726F63-E61D-4454-99E1-C527B4F5E429}"/>
                  </a:ext>
                </a:extLst>
              </p:cNvPr>
              <p:cNvSpPr txBox="1"/>
              <p:nvPr/>
            </p:nvSpPr>
            <p:spPr>
              <a:xfrm>
                <a:off x="3044686" y="3898448"/>
                <a:ext cx="6102626" cy="2165016"/>
              </a:xfrm>
              <a:prstGeom prst="rect">
                <a:avLst/>
              </a:prstGeom>
              <a:noFill/>
            </p:spPr>
            <p:txBody>
              <a:bodyPr wrap="square">
                <a:spAutoFit/>
              </a:bodyPr>
              <a:lstStyle/>
              <a:p>
                <a:pPr indent="540385" algn="just"/>
                <a14:m>
                  <m:oMathPara xmlns:m="http://schemas.openxmlformats.org/officeDocument/2006/math">
                    <m:oMathParaPr>
                      <m:jc m:val="centerGroup"/>
                    </m:oMathParaPr>
                    <m:oMath xmlns:m="http://schemas.openxmlformats.org/officeDocument/2006/math">
                      <m:r>
                        <m:rPr>
                          <m:sty m:val="p"/>
                        </m:rPr>
                        <a:rPr lang="en-US" sz="22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PCI</m:t>
                      </m:r>
                      <m:r>
                        <a:rPr lang="en-US" sz="22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=17,2 </m:t>
                      </m:r>
                      <m:f>
                        <m:fPr>
                          <m:ctrlPr>
                            <a:rPr lang="es-AR" sz="2200"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MJ</m:t>
                          </m:r>
                        </m:num>
                        <m:den>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kg</m:t>
                          </m:r>
                        </m:den>
                      </m:f>
                      <m:r>
                        <a:rPr lang="en-US" sz="22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(2,44</m:t>
                      </m:r>
                      <m:r>
                        <a:rPr lang="en-US" sz="22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0,15)</m:t>
                      </m:r>
                      <m:f>
                        <m:fPr>
                          <m:ctrlPr>
                            <a:rPr lang="es-AR" sz="2200"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MJ</m:t>
                          </m:r>
                        </m:num>
                        <m:den>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kg</m:t>
                          </m:r>
                        </m:den>
                      </m:f>
                    </m:oMath>
                  </m:oMathPara>
                </a14:m>
                <a:endParaRPr lang="es-AR"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indent="540385" algn="just"/>
                <a:endParaRPr lang="en-US" sz="2200" dirty="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endParaRPr>
              </a:p>
              <a:p>
                <a:pPr indent="540385" algn="just"/>
                <a14:m>
                  <m:oMathPara xmlns:m="http://schemas.openxmlformats.org/officeDocument/2006/math">
                    <m:oMathParaPr>
                      <m:jc m:val="centerGroup"/>
                    </m:oMathParaPr>
                    <m:oMath xmlns:m="http://schemas.openxmlformats.org/officeDocument/2006/math">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PCI</m:t>
                      </m:r>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=16,83 </m:t>
                      </m:r>
                      <m:f>
                        <m:fPr>
                          <m:ctrlPr>
                            <a:rPr lang="es-AR" sz="2200"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MJ</m:t>
                          </m:r>
                        </m:num>
                        <m:den>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kg</m:t>
                          </m:r>
                        </m:den>
                      </m:f>
                      <m:r>
                        <a:rPr lang="es-AR" sz="2200" b="0" i="1"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=4018 </m:t>
                      </m:r>
                      <m:f>
                        <m:fPr>
                          <m:ctrlPr>
                            <a:rPr lang="es-AR" sz="2200" i="1" kern="100">
                              <a:solidFill>
                                <a:schemeClr val="bg1"/>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s-AR" sz="2200" b="0" i="0" kern="100" smtClean="0">
                              <a:solidFill>
                                <a:schemeClr val="bg1"/>
                              </a:solidFill>
                              <a:latin typeface="Cambria Math" panose="02040503050406030204" pitchFamily="18" charset="0"/>
                              <a:ea typeface="Calibri" panose="020F0502020204030204" pitchFamily="34" charset="0"/>
                              <a:cs typeface="Times New Roman" panose="02020603050405020304" pitchFamily="18" charset="0"/>
                            </a:rPr>
                            <m:t>kcal</m:t>
                          </m:r>
                        </m:num>
                        <m:den>
                          <m:r>
                            <m:rPr>
                              <m:sty m:val="p"/>
                            </m:rPr>
                            <a:rPr lang="en-US" sz="2200">
                              <a:solidFill>
                                <a:schemeClr val="bg1"/>
                              </a:solidFill>
                              <a:latin typeface="Cambria Math" panose="02040503050406030204" pitchFamily="18" charset="0"/>
                              <a:ea typeface="Calibri" panose="020F0502020204030204" pitchFamily="34" charset="0"/>
                              <a:cs typeface="Times New Roman" panose="02020603050405020304" pitchFamily="18" charset="0"/>
                            </a:rPr>
                            <m:t>kg</m:t>
                          </m:r>
                        </m:den>
                      </m:f>
                    </m:oMath>
                  </m:oMathPara>
                </a14:m>
                <a:endParaRPr lang="es-MX" sz="2200" i="1" dirty="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endParaRPr>
              </a:p>
              <a:p>
                <a:pPr indent="540385" algn="just"/>
                <a:r>
                  <a:rPr lang="en-US" sz="2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s-AR" sz="22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 name="CuadroTexto 6">
                <a:extLst>
                  <a:ext uri="{FF2B5EF4-FFF2-40B4-BE49-F238E27FC236}">
                    <a16:creationId xmlns:a16="http://schemas.microsoft.com/office/drawing/2014/main" id="{20726F63-E61D-4454-99E1-C527B4F5E429}"/>
                  </a:ext>
                </a:extLst>
              </p:cNvPr>
              <p:cNvSpPr txBox="1">
                <a:spLocks noRot="1" noChangeAspect="1" noMove="1" noResize="1" noEditPoints="1" noAdjustHandles="1" noChangeArrowheads="1" noChangeShapeType="1" noTextEdit="1"/>
              </p:cNvSpPr>
              <p:nvPr/>
            </p:nvSpPr>
            <p:spPr>
              <a:xfrm>
                <a:off x="3044686" y="3898448"/>
                <a:ext cx="6102626" cy="2165016"/>
              </a:xfrm>
              <a:prstGeom prst="rect">
                <a:avLst/>
              </a:prstGeom>
              <a:blipFill>
                <a:blip r:embed="rId2"/>
                <a:stretch>
                  <a:fillRect/>
                </a:stretch>
              </a:blipFill>
            </p:spPr>
            <p:txBody>
              <a:bodyPr/>
              <a:lstStyle/>
              <a:p>
                <a:r>
                  <a:rPr lang="es-AR">
                    <a:noFill/>
                  </a:rPr>
                  <a:t> </a:t>
                </a:r>
              </a:p>
            </p:txBody>
          </p:sp>
        </mc:Fallback>
      </mc:AlternateContent>
      <p:sp>
        <p:nvSpPr>
          <p:cNvPr id="6" name="Marcador de número de diapositiva 3">
            <a:extLst>
              <a:ext uri="{FF2B5EF4-FFF2-40B4-BE49-F238E27FC236}">
                <a16:creationId xmlns:a16="http://schemas.microsoft.com/office/drawing/2014/main" id="{0B91257F-857D-4C77-87B9-C44BA61FD2A6}"/>
              </a:ext>
            </a:extLst>
          </p:cNvPr>
          <p:cNvSpPr txBox="1">
            <a:spLocks/>
          </p:cNvSpPr>
          <p:nvPr/>
        </p:nvSpPr>
        <p:spPr>
          <a:xfrm>
            <a:off x="10634128" y="6211610"/>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27</a:t>
            </a:fld>
            <a:endParaRPr lang="es-ES" sz="2000" b="1" dirty="0">
              <a:solidFill>
                <a:schemeClr val="bg1"/>
              </a:solidFill>
            </a:endParaRPr>
          </a:p>
        </p:txBody>
      </p:sp>
      <p:sp>
        <p:nvSpPr>
          <p:cNvPr id="2" name="Título 1">
            <a:extLst>
              <a:ext uri="{FF2B5EF4-FFF2-40B4-BE49-F238E27FC236}">
                <a16:creationId xmlns:a16="http://schemas.microsoft.com/office/drawing/2014/main" id="{F27ECDC4-9D2F-036B-8B54-82C794AE2429}"/>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PCI</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A0ABE5B3-005B-3F69-EF0F-C2CD36638E3E}"/>
                  </a:ext>
                </a:extLst>
              </p:cNvPr>
              <p:cNvSpPr txBox="1"/>
              <p:nvPr/>
            </p:nvSpPr>
            <p:spPr>
              <a:xfrm>
                <a:off x="1319618" y="1393195"/>
                <a:ext cx="9552763" cy="2123658"/>
              </a:xfrm>
              <a:prstGeom prst="rect">
                <a:avLst/>
              </a:prstGeom>
              <a:noFill/>
            </p:spPr>
            <p:txBody>
              <a:bodyPr wrap="square">
                <a:spAutoFit/>
              </a:bodyPr>
              <a:lstStyle/>
              <a:p>
                <a:pPr indent="540385"/>
                <a14:m>
                  <m:oMathPara xmlns:m="http://schemas.openxmlformats.org/officeDocument/2006/math">
                    <m:oMathParaPr>
                      <m:jc m:val="centerGroup"/>
                    </m:oMathParaPr>
                    <m:oMath xmlns:m="http://schemas.openxmlformats.org/officeDocument/2006/math">
                      <m:r>
                        <m:rPr>
                          <m:sty m:val="p"/>
                        </m:rPr>
                        <a:rPr lang="en-US" sz="22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PCI</m:t>
                      </m:r>
                      <m:r>
                        <a:rPr lang="en-US" sz="22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2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PCS</m:t>
                      </m:r>
                      <m:r>
                        <a:rPr lang="en-US" sz="22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AR" sz="2200"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sub>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h</m:t>
                          </m:r>
                        </m:sub>
                      </m:sSub>
                      <m:r>
                        <a:rPr lang="en-US" sz="22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AR" sz="2200"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b>
                      </m:sSub>
                      <m:r>
                        <m:rPr>
                          <m:sty m:val="p"/>
                        </m:rP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O</m:t>
                      </m:r>
                      <m:r>
                        <a:rPr lang="en-US"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indent="540385"/>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Donde:</a:t>
                </a:r>
              </a:p>
              <a:p>
                <a:pPr indent="540385"/>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p>
                <a:pPr marL="342900" indent="-342900">
                  <a:buFont typeface="Arial" panose="020B0604020202020204" pitchFamily="34" charset="0"/>
                  <a:buChar char="•"/>
                </a:pPr>
                <a14:m>
                  <m:oMath xmlns:m="http://schemas.openxmlformats.org/officeDocument/2006/math">
                    <m:sSub>
                      <m:sSubPr>
                        <m:ctrlPr>
                          <a:rPr lang="es-AR" sz="22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s-AR"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sub>
                        <m:r>
                          <m:rPr>
                            <m:sty m:val="p"/>
                          </m:rPr>
                          <a:rPr lang="es-AR"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h</m:t>
                        </m:r>
                      </m:sub>
                    </m:sSub>
                    <m:r>
                      <a:rPr lang="es-AR" sz="2200" b="0" i="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es el calor latente de vaporización del agua.</a:t>
                </a:r>
              </a:p>
              <a:p>
                <a:pPr indent="540385"/>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p>
                <a:pPr marL="342900" indent="-342900">
                  <a:buFont typeface="Arial" panose="020B0604020202020204" pitchFamily="34" charset="0"/>
                  <a:buChar char="•"/>
                </a:pPr>
                <a14:m>
                  <m:oMath xmlns:m="http://schemas.openxmlformats.org/officeDocument/2006/math">
                    <m:sSub>
                      <m:sSubPr>
                        <m:ctrlPr>
                          <a:rPr lang="es-AR" sz="2200" i="1">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s-AR"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H</m:t>
                        </m:r>
                      </m:e>
                      <m:sub>
                        <m:r>
                          <a:rPr lang="es-AR"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sub>
                    </m:sSub>
                    <m:r>
                      <m:rPr>
                        <m:sty m:val="p"/>
                      </m:rPr>
                      <a:rPr lang="es-AR" sz="22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O</m:t>
                    </m:r>
                    <m:r>
                      <a:rPr lang="es-AR" sz="22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es el porcentaje de humedad contenida en la biomasa.</a:t>
                </a:r>
              </a:p>
            </p:txBody>
          </p:sp>
        </mc:Choice>
        <mc:Fallback xmlns="">
          <p:sp>
            <p:nvSpPr>
              <p:cNvPr id="3" name="CuadroTexto 2">
                <a:extLst>
                  <a:ext uri="{FF2B5EF4-FFF2-40B4-BE49-F238E27FC236}">
                    <a16:creationId xmlns:a16="http://schemas.microsoft.com/office/drawing/2014/main" id="{A0ABE5B3-005B-3F69-EF0F-C2CD36638E3E}"/>
                  </a:ext>
                </a:extLst>
              </p:cNvPr>
              <p:cNvSpPr txBox="1">
                <a:spLocks noRot="1" noChangeAspect="1" noMove="1" noResize="1" noEditPoints="1" noAdjustHandles="1" noChangeArrowheads="1" noChangeShapeType="1" noTextEdit="1"/>
              </p:cNvSpPr>
              <p:nvPr/>
            </p:nvSpPr>
            <p:spPr>
              <a:xfrm>
                <a:off x="1319618" y="1393195"/>
                <a:ext cx="9552763" cy="2123658"/>
              </a:xfrm>
              <a:prstGeom prst="rect">
                <a:avLst/>
              </a:prstGeom>
              <a:blipFill>
                <a:blip r:embed="rId3"/>
                <a:stretch>
                  <a:fillRect l="-702" b="-4885"/>
                </a:stretch>
              </a:blipFill>
            </p:spPr>
            <p:txBody>
              <a:bodyPr/>
              <a:lstStyle/>
              <a:p>
                <a:r>
                  <a:rPr lang="es-AR">
                    <a:noFill/>
                  </a:rPr>
                  <a:t> </a:t>
                </a:r>
              </a:p>
            </p:txBody>
          </p:sp>
        </mc:Fallback>
      </mc:AlternateContent>
    </p:spTree>
    <p:extLst>
      <p:ext uri="{BB962C8B-B14F-4D97-AF65-F5344CB8AC3E}">
        <p14:creationId xmlns:p14="http://schemas.microsoft.com/office/powerpoint/2010/main" val="17383666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D8FF521F-73EA-4B4B-876E-76C6D8665235}"/>
                  </a:ext>
                </a:extLst>
              </p:cNvPr>
              <p:cNvSpPr txBox="1"/>
              <p:nvPr/>
            </p:nvSpPr>
            <p:spPr>
              <a:xfrm>
                <a:off x="3278173" y="4596575"/>
                <a:ext cx="5635654" cy="1123962"/>
              </a:xfrm>
              <a:prstGeom prst="rect">
                <a:avLst/>
              </a:prstGeom>
              <a:noFill/>
            </p:spPr>
            <p:txBody>
              <a:bodyPr wrap="square">
                <a:spAutoFit/>
              </a:bodyPr>
              <a:lstStyle/>
              <a:p>
                <a:pPr lvl="0">
                  <a:lnSpc>
                    <a:spcPct val="150000"/>
                  </a:lnSpc>
                  <a:spcBef>
                    <a:spcPts val="1200"/>
                  </a:spcBef>
                  <a:spcAft>
                    <a:spcPts val="1200"/>
                  </a:spcAft>
                </a:pPr>
                <a14:m>
                  <m:oMathPara xmlns:m="http://schemas.openxmlformats.org/officeDocument/2006/math">
                    <m:oMathParaPr>
                      <m:jc m:val="centerGroup"/>
                    </m:oMathParaPr>
                    <m:oMath xmlns:m="http://schemas.openxmlformats.org/officeDocument/2006/math">
                      <m:r>
                        <m:rPr>
                          <m:sty m:val="p"/>
                        </m:rPr>
                        <a:rPr lang="es-AR"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Consumo</m:t>
                      </m:r>
                      <m:r>
                        <a:rPr lang="es-AR"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s-AR"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Horario</m:t>
                      </m:r>
                      <m:r>
                        <a:rPr lang="es-AR" sz="200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s-AR" sz="2000" i="1">
                              <a:solidFill>
                                <a:schemeClr val="bg1"/>
                              </a:solidFill>
                              <a:effectLst/>
                              <a:latin typeface="Cambria Math" panose="02040503050406030204" pitchFamily="18" charset="0"/>
                              <a:cs typeface="Times New Roman" panose="02020603050405020304" pitchFamily="18" charset="0"/>
                            </a:rPr>
                          </m:ctrlPr>
                        </m:fPr>
                        <m:num>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Pot</m:t>
                          </m:r>
                          <m: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Calor</m:t>
                          </m:r>
                          <m:r>
                            <a:rPr lang="es-AR" sz="2000" b="0" i="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í</m:t>
                          </m:r>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fica</m:t>
                          </m:r>
                          <m: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de</m:t>
                          </m:r>
                          <m: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s-AR" sz="2000" b="0" i="0" smtClean="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E</m:t>
                          </m:r>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ntrada</m:t>
                          </m:r>
                        </m:num>
                        <m:den>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PCI</m:t>
                          </m:r>
                          <m: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s-AR" sz="20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biomasa</m:t>
                          </m:r>
                        </m:den>
                      </m:f>
                    </m:oMath>
                  </m:oMathPara>
                </a14:m>
                <a:endParaRPr lang="es-MX" sz="20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CuadroTexto 4">
                <a:extLst>
                  <a:ext uri="{FF2B5EF4-FFF2-40B4-BE49-F238E27FC236}">
                    <a16:creationId xmlns:a16="http://schemas.microsoft.com/office/drawing/2014/main" id="{D8FF521F-73EA-4B4B-876E-76C6D8665235}"/>
                  </a:ext>
                </a:extLst>
              </p:cNvPr>
              <p:cNvSpPr txBox="1">
                <a:spLocks noRot="1" noChangeAspect="1" noMove="1" noResize="1" noEditPoints="1" noAdjustHandles="1" noChangeArrowheads="1" noChangeShapeType="1" noTextEdit="1"/>
              </p:cNvSpPr>
              <p:nvPr/>
            </p:nvSpPr>
            <p:spPr>
              <a:xfrm>
                <a:off x="3278173" y="4596575"/>
                <a:ext cx="5635654" cy="1123962"/>
              </a:xfrm>
              <a:prstGeom prst="rect">
                <a:avLst/>
              </a:prstGeom>
              <a:blipFill>
                <a:blip r:embed="rId2"/>
                <a:stretch>
                  <a:fillRect/>
                </a:stretch>
              </a:blipFill>
            </p:spPr>
            <p:txBody>
              <a:bodyPr/>
              <a:lstStyle/>
              <a:p>
                <a:r>
                  <a:rPr lang="es-AR">
                    <a:noFill/>
                  </a:rPr>
                  <a:t> </a:t>
                </a:r>
              </a:p>
            </p:txBody>
          </p:sp>
        </mc:Fallback>
      </mc:AlternateContent>
      <p:sp>
        <p:nvSpPr>
          <p:cNvPr id="2" name="Marcador de número de diapositiva 1">
            <a:extLst>
              <a:ext uri="{FF2B5EF4-FFF2-40B4-BE49-F238E27FC236}">
                <a16:creationId xmlns:a16="http://schemas.microsoft.com/office/drawing/2014/main" id="{712BB49C-DB6E-479F-8F37-35BDE0F67B8E}"/>
              </a:ext>
            </a:extLst>
          </p:cNvPr>
          <p:cNvSpPr>
            <a:spLocks noGrp="1"/>
          </p:cNvSpPr>
          <p:nvPr>
            <p:ph type="sldNum" sz="quarter" idx="12"/>
          </p:nvPr>
        </p:nvSpPr>
        <p:spPr/>
        <p:txBody>
          <a:bodyPr/>
          <a:lstStyle/>
          <a:p>
            <a:pPr rtl="0"/>
            <a:fld id="{6D22F896-40B5-4ADD-8801-0D06FADFA095}" type="slidenum">
              <a:rPr lang="es-ES" noProof="0" smtClean="0"/>
              <a:t>28</a:t>
            </a:fld>
            <a:endParaRPr lang="es-ES" noProof="0"/>
          </a:p>
        </p:txBody>
      </p:sp>
      <p:sp>
        <p:nvSpPr>
          <p:cNvPr id="6" name="Marcador de número de diapositiva 3">
            <a:extLst>
              <a:ext uri="{FF2B5EF4-FFF2-40B4-BE49-F238E27FC236}">
                <a16:creationId xmlns:a16="http://schemas.microsoft.com/office/drawing/2014/main" id="{6B7600C5-9725-4A6D-B7AE-80B7E063F2E4}"/>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28</a:t>
            </a:fld>
            <a:endParaRPr lang="es-ES" sz="2000" b="1" dirty="0">
              <a:solidFill>
                <a:schemeClr val="bg1"/>
              </a:solidFill>
            </a:endParaRPr>
          </a:p>
        </p:txBody>
      </p:sp>
      <p:sp>
        <p:nvSpPr>
          <p:cNvPr id="3" name="Título 1">
            <a:extLst>
              <a:ext uri="{FF2B5EF4-FFF2-40B4-BE49-F238E27FC236}">
                <a16:creationId xmlns:a16="http://schemas.microsoft.com/office/drawing/2014/main" id="{74FE72F0-42F3-5687-C720-64A43201BEF3}"/>
              </a:ext>
            </a:extLst>
          </p:cNvPr>
          <p:cNvSpPr txBox="1">
            <a:spLocks/>
          </p:cNvSpPr>
          <p:nvPr/>
        </p:nvSpPr>
        <p:spPr>
          <a:xfrm>
            <a:off x="1655655" y="312765"/>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Consumo Horario</a:t>
            </a:r>
          </a:p>
        </p:txBody>
      </p:sp>
      <p:sp>
        <p:nvSpPr>
          <p:cNvPr id="4" name="CuadroTexto 3">
            <a:extLst>
              <a:ext uri="{FF2B5EF4-FFF2-40B4-BE49-F238E27FC236}">
                <a16:creationId xmlns:a16="http://schemas.microsoft.com/office/drawing/2014/main" id="{EE7703F3-B310-D365-2005-BAE371ABB206}"/>
              </a:ext>
            </a:extLst>
          </p:cNvPr>
          <p:cNvSpPr txBox="1"/>
          <p:nvPr/>
        </p:nvSpPr>
        <p:spPr>
          <a:xfrm>
            <a:off x="1319619" y="1393195"/>
            <a:ext cx="6826006" cy="2800767"/>
          </a:xfrm>
          <a:prstGeom prst="rect">
            <a:avLst/>
          </a:prstGeom>
          <a:noFill/>
        </p:spPr>
        <p:txBody>
          <a:bodyPr wrap="square">
            <a:spAutoFit/>
          </a:bodyPr>
          <a:lstStyle/>
          <a:p>
            <a:pPr indent="540385"/>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p>
            <a:pPr marL="342900" indent="-342900">
              <a:buFont typeface="Arial" panose="020B0604020202020204" pitchFamily="34" charset="0"/>
              <a:buChar char="•"/>
            </a:pPr>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Rendimiento Global, </a:t>
            </a:r>
            <a:r>
              <a:rPr lang="el-G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η</a:t>
            </a:r>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 = 0,249</a:t>
            </a:r>
          </a:p>
          <a:p>
            <a:pPr marL="342900" indent="-342900">
              <a:buFont typeface="Arial" panose="020B0604020202020204" pitchFamily="34" charset="0"/>
              <a:buChar char="•"/>
            </a:pPr>
            <a:endPar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Potencia Eléctrica de Salida = 1,16 MW</a:t>
            </a:r>
          </a:p>
          <a:p>
            <a:pPr marL="342900" indent="-342900">
              <a:buFont typeface="Arial" panose="020B0604020202020204" pitchFamily="34" charset="0"/>
              <a:buChar char="•"/>
            </a:pPr>
            <a:endParaRPr lang="es-AR" sz="22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s-AR" sz="2200" dirty="0">
                <a:solidFill>
                  <a:schemeClr val="bg1"/>
                </a:solidFill>
                <a:latin typeface="Calibri" panose="020F0502020204030204" pitchFamily="34" charset="0"/>
                <a:ea typeface="Calibri" panose="020F0502020204030204" pitchFamily="34" charset="0"/>
                <a:cs typeface="Calibri" panose="020F0502020204030204" pitchFamily="34" charset="0"/>
              </a:rPr>
              <a:t>Potencia Calorífica de Entrada = 4,65 MW</a:t>
            </a:r>
            <a:endParaRPr lang="es-MX" sz="2400" b="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s-AR" sz="22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s-AR" sz="2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Consumo Horario = 996,5 kg/h</a:t>
            </a:r>
          </a:p>
        </p:txBody>
      </p:sp>
    </p:spTree>
    <p:extLst>
      <p:ext uri="{BB962C8B-B14F-4D97-AF65-F5344CB8AC3E}">
        <p14:creationId xmlns:p14="http://schemas.microsoft.com/office/powerpoint/2010/main" val="10143532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a:extLst>
              <a:ext uri="{FF2B5EF4-FFF2-40B4-BE49-F238E27FC236}">
                <a16:creationId xmlns:a16="http://schemas.microsoft.com/office/drawing/2014/main" id="{D30B9C17-754E-46CA-8E4D-A20DEC4D6C4E}"/>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29</a:t>
            </a:fld>
            <a:endParaRPr lang="es-ES" sz="2000" b="1" dirty="0">
              <a:solidFill>
                <a:schemeClr val="bg1"/>
              </a:solidFill>
            </a:endParaRPr>
          </a:p>
        </p:txBody>
      </p:sp>
      <p:sp>
        <p:nvSpPr>
          <p:cNvPr id="3" name="Título 1">
            <a:extLst>
              <a:ext uri="{FF2B5EF4-FFF2-40B4-BE49-F238E27FC236}">
                <a16:creationId xmlns:a16="http://schemas.microsoft.com/office/drawing/2014/main" id="{D8055377-B823-3F00-2191-C5C57B61BED0}"/>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Resumen de Cálculos</a:t>
            </a:r>
          </a:p>
        </p:txBody>
      </p:sp>
      <p:pic>
        <p:nvPicPr>
          <p:cNvPr id="4" name="Imagen 3">
            <a:extLst>
              <a:ext uri="{FF2B5EF4-FFF2-40B4-BE49-F238E27FC236}">
                <a16:creationId xmlns:a16="http://schemas.microsoft.com/office/drawing/2014/main" id="{6BBA792B-B0E6-2208-855A-282E200B61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9894" y="1310495"/>
            <a:ext cx="8032206" cy="256011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029CA1A8-E921-22AE-3D73-490D4A25807C}"/>
              </a:ext>
            </a:extLst>
          </p:cNvPr>
          <p:cNvSpPr txBox="1"/>
          <p:nvPr/>
        </p:nvSpPr>
        <p:spPr>
          <a:xfrm>
            <a:off x="1265579" y="4123330"/>
            <a:ext cx="9660835" cy="2006703"/>
          </a:xfrm>
          <a:prstGeom prst="rect">
            <a:avLst/>
          </a:prstGeom>
          <a:noFill/>
        </p:spPr>
        <p:txBody>
          <a:bodyPr wrap="square">
            <a:spAutoFit/>
          </a:bodyPr>
          <a:lstStyle/>
          <a:p>
            <a:pPr indent="457200">
              <a:lnSpc>
                <a:spcPct val="160000"/>
              </a:lnSpc>
              <a:spcAft>
                <a:spcPts val="1200"/>
              </a:spcAft>
              <a:buSzPct val="125000"/>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La comparación de los resultados obtenidos con diversas fuentes de información revela que el Poder Calorífico Inferior del alperujo disponible supera las expectativas, resultando en un menor consumo de biomasa. Además, la potencia eléctrica generada por la central excede la demanda, ya que el sistema proporciona una potencia bruta de 1,16 MW. </a:t>
            </a:r>
          </a:p>
        </p:txBody>
      </p:sp>
    </p:spTree>
    <p:extLst>
      <p:ext uri="{BB962C8B-B14F-4D97-AF65-F5344CB8AC3E}">
        <p14:creationId xmlns:p14="http://schemas.microsoft.com/office/powerpoint/2010/main" val="3018182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E13FB5-842A-4A73-A7FA-97B97698CA43}"/>
              </a:ext>
            </a:extLst>
          </p:cNvPr>
          <p:cNvSpPr>
            <a:spLocks noGrp="1"/>
          </p:cNvSpPr>
          <p:nvPr>
            <p:ph type="title"/>
          </p:nvPr>
        </p:nvSpPr>
        <p:spPr>
          <a:xfrm>
            <a:off x="3135002" y="283698"/>
            <a:ext cx="5921996" cy="708990"/>
          </a:xfrm>
        </p:spPr>
        <p:txBody>
          <a:bodyPr>
            <a:normAutofit/>
          </a:bodyPr>
          <a:lstStyle/>
          <a:p>
            <a:pPr lvl="1" indent="-285750" algn="ctr">
              <a:spcBef>
                <a:spcPts val="200"/>
              </a:spcBef>
              <a:spcAft>
                <a:spcPts val="1200"/>
              </a:spcAft>
            </a:pPr>
            <a:r>
              <a:rPr lang="es-AR" sz="31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Crecimiento del Sector Olivícola</a:t>
            </a:r>
            <a:endParaRPr lang="es-AR" sz="2400" dirty="0">
              <a:latin typeface="Calibri" panose="020F0502020204030204" pitchFamily="34" charset="0"/>
              <a:ea typeface="Calibri" panose="020F0502020204030204" pitchFamily="34" charset="0"/>
              <a:cs typeface="Calibri" panose="020F0502020204030204" pitchFamily="34" charset="0"/>
            </a:endParaRPr>
          </a:p>
        </p:txBody>
      </p:sp>
      <p:pic>
        <p:nvPicPr>
          <p:cNvPr id="4" name="Marcador de contenido 3">
            <a:extLst>
              <a:ext uri="{FF2B5EF4-FFF2-40B4-BE49-F238E27FC236}">
                <a16:creationId xmlns:a16="http://schemas.microsoft.com/office/drawing/2014/main" id="{AF7073AD-7864-4C89-B8A1-63BAD7E1F896}"/>
              </a:ext>
            </a:extLst>
          </p:cNvPr>
          <p:cNvPicPr>
            <a:picLocks noGrp="1"/>
          </p:cNvPicPr>
          <p:nvPr>
            <p:ph idx="1"/>
          </p:nvPr>
        </p:nvPicPr>
        <p:blipFill rotWithShape="1">
          <a:blip r:embed="rId2">
            <a:extLst>
              <a:ext uri="{28A0092B-C50C-407E-A947-70E740481C1C}">
                <a14:useLocalDpi xmlns:a14="http://schemas.microsoft.com/office/drawing/2010/main" val="0"/>
              </a:ext>
            </a:extLst>
          </a:blip>
          <a:srcRect l="7074" r="3421" b="18257"/>
          <a:stretch/>
        </p:blipFill>
        <p:spPr bwMode="auto">
          <a:xfrm>
            <a:off x="7277710" y="1191825"/>
            <a:ext cx="3741576" cy="5403028"/>
          </a:xfrm>
          <a:prstGeom prst="rect">
            <a:avLst/>
          </a:prstGeom>
          <a:noFill/>
        </p:spPr>
      </p:pic>
      <p:sp>
        <p:nvSpPr>
          <p:cNvPr id="7" name="Marcador de número de diapositiva 3">
            <a:extLst>
              <a:ext uri="{FF2B5EF4-FFF2-40B4-BE49-F238E27FC236}">
                <a16:creationId xmlns:a16="http://schemas.microsoft.com/office/drawing/2014/main" id="{A58DEB3C-2E26-4418-B843-5989777B3F2E}"/>
              </a:ext>
            </a:extLst>
          </p:cNvPr>
          <p:cNvSpPr txBox="1">
            <a:spLocks/>
          </p:cNvSpPr>
          <p:nvPr/>
        </p:nvSpPr>
        <p:spPr>
          <a:xfrm>
            <a:off x="10633741" y="6230780"/>
            <a:ext cx="771089" cy="444492"/>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a:t>
            </a:fld>
            <a:endParaRPr lang="es-ES" sz="2000" b="1" dirty="0">
              <a:solidFill>
                <a:schemeClr val="bg1"/>
              </a:solidFill>
            </a:endParaRPr>
          </a:p>
        </p:txBody>
      </p:sp>
      <p:pic>
        <p:nvPicPr>
          <p:cNvPr id="8" name="Imagen 7">
            <a:extLst>
              <a:ext uri="{FF2B5EF4-FFF2-40B4-BE49-F238E27FC236}">
                <a16:creationId xmlns:a16="http://schemas.microsoft.com/office/drawing/2014/main" id="{F30CF0DC-478C-4A28-B52C-B3678BD2BE4C}"/>
              </a:ext>
            </a:extLst>
          </p:cNvPr>
          <p:cNvPicPr/>
          <p:nvPr/>
        </p:nvPicPr>
        <p:blipFill rotWithShape="1">
          <a:blip r:embed="rId3" cstate="print">
            <a:extLst>
              <a:ext uri="{28A0092B-C50C-407E-A947-70E740481C1C}">
                <a14:useLocalDpi xmlns:a14="http://schemas.microsoft.com/office/drawing/2010/main" val="0"/>
              </a:ext>
            </a:extLst>
          </a:blip>
          <a:srcRect l="17235" r="42186" b="8487"/>
          <a:stretch/>
        </p:blipFill>
        <p:spPr bwMode="auto">
          <a:xfrm>
            <a:off x="1172714" y="1351260"/>
            <a:ext cx="5283891" cy="2337065"/>
          </a:xfrm>
          <a:prstGeom prst="rect">
            <a:avLst/>
          </a:prstGeom>
          <a:noFill/>
          <a:ln>
            <a:noFill/>
          </a:ln>
          <a:extLst>
            <a:ext uri="{53640926-AAD7-44D8-BBD7-CCE9431645EC}">
              <a14:shadowObscured xmlns:a14="http://schemas.microsoft.com/office/drawing/2010/main"/>
            </a:ext>
          </a:extLst>
        </p:spPr>
      </p:pic>
      <p:pic>
        <p:nvPicPr>
          <p:cNvPr id="9" name="Imagen 8">
            <a:extLst>
              <a:ext uri="{FF2B5EF4-FFF2-40B4-BE49-F238E27FC236}">
                <a16:creationId xmlns:a16="http://schemas.microsoft.com/office/drawing/2014/main" id="{9A2EF655-966A-404D-A5BE-33752A5E34EA}"/>
              </a:ext>
            </a:extLst>
          </p:cNvPr>
          <p:cNvPicPr>
            <a:picLocks noChangeAspect="1"/>
          </p:cNvPicPr>
          <p:nvPr/>
        </p:nvPicPr>
        <p:blipFill rotWithShape="1">
          <a:blip r:embed="rId4"/>
          <a:srcRect l="52826" t="32261" r="21196" b="33712"/>
          <a:stretch/>
        </p:blipFill>
        <p:spPr>
          <a:xfrm>
            <a:off x="2220223" y="4115961"/>
            <a:ext cx="3188871" cy="233706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013487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40EB26F-8212-453D-A650-53E027FCB1D7}"/>
              </a:ext>
            </a:extLst>
          </p:cNvPr>
          <p:cNvSpPr>
            <a:spLocks noGrp="1"/>
          </p:cNvSpPr>
          <p:nvPr>
            <p:ph type="sldNum" sz="quarter" idx="12"/>
          </p:nvPr>
        </p:nvSpPr>
        <p:spPr/>
        <p:txBody>
          <a:bodyPr/>
          <a:lstStyle/>
          <a:p>
            <a:pPr rtl="0"/>
            <a:fld id="{6D22F896-40B5-4ADD-8801-0D06FADFA095}" type="slidenum">
              <a:rPr lang="es-ES" noProof="0" smtClean="0"/>
              <a:t>30</a:t>
            </a:fld>
            <a:endParaRPr lang="es-ES" noProof="0"/>
          </a:p>
        </p:txBody>
      </p:sp>
      <p:sp>
        <p:nvSpPr>
          <p:cNvPr id="7" name="Marcador de número de diapositiva 3">
            <a:extLst>
              <a:ext uri="{FF2B5EF4-FFF2-40B4-BE49-F238E27FC236}">
                <a16:creationId xmlns:a16="http://schemas.microsoft.com/office/drawing/2014/main" id="{4C4AC867-F9E8-405D-99AE-E08454093A18}"/>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30</a:t>
            </a:fld>
            <a:endParaRPr lang="es-ES" sz="2000" b="1" dirty="0">
              <a:solidFill>
                <a:schemeClr val="bg1"/>
              </a:solidFill>
            </a:endParaRPr>
          </a:p>
        </p:txBody>
      </p:sp>
      <p:sp>
        <p:nvSpPr>
          <p:cNvPr id="3" name="Título 1">
            <a:extLst>
              <a:ext uri="{FF2B5EF4-FFF2-40B4-BE49-F238E27FC236}">
                <a16:creationId xmlns:a16="http://schemas.microsoft.com/office/drawing/2014/main" id="{A2206365-8D21-9019-FBBC-C85D0CC9B941}"/>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Predio de Acopio</a:t>
            </a:r>
          </a:p>
        </p:txBody>
      </p:sp>
      <p:sp>
        <p:nvSpPr>
          <p:cNvPr id="4" name="CuadroTexto 3">
            <a:extLst>
              <a:ext uri="{FF2B5EF4-FFF2-40B4-BE49-F238E27FC236}">
                <a16:creationId xmlns:a16="http://schemas.microsoft.com/office/drawing/2014/main" id="{4229333A-63BE-08FF-C445-C4BE3633483D}"/>
              </a:ext>
            </a:extLst>
          </p:cNvPr>
          <p:cNvSpPr txBox="1"/>
          <p:nvPr/>
        </p:nvSpPr>
        <p:spPr>
          <a:xfrm>
            <a:off x="1263992" y="1168662"/>
            <a:ext cx="9783417" cy="1021818"/>
          </a:xfrm>
          <a:prstGeom prst="rect">
            <a:avLst/>
          </a:prstGeom>
          <a:noFill/>
        </p:spPr>
        <p:txBody>
          <a:bodyPr wrap="square">
            <a:spAutoFit/>
          </a:bodyPr>
          <a:lstStyle/>
          <a:p>
            <a:pPr indent="457200">
              <a:lnSpc>
                <a:spcPct val="160000"/>
              </a:lnSpc>
              <a:spcAft>
                <a:spcPts val="1200"/>
              </a:spcAft>
              <a:buSzPct val="125000"/>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El acopio fue diseñado para contener una cantidad de combustible necesario para 7 días de producción energética ininterrumpida.</a:t>
            </a:r>
          </a:p>
        </p:txBody>
      </p:sp>
      <p:pic>
        <p:nvPicPr>
          <p:cNvPr id="9" name="Imagen 8">
            <a:extLst>
              <a:ext uri="{FF2B5EF4-FFF2-40B4-BE49-F238E27FC236}">
                <a16:creationId xmlns:a16="http://schemas.microsoft.com/office/drawing/2014/main" id="{02A5BD55-18A0-847C-61E4-123B9D34F1DB}"/>
              </a:ext>
            </a:extLst>
          </p:cNvPr>
          <p:cNvPicPr/>
          <p:nvPr/>
        </p:nvPicPr>
        <p:blipFill rotWithShape="1">
          <a:blip r:embed="rId2" cstate="print">
            <a:extLst>
              <a:ext uri="{28A0092B-C50C-407E-A947-70E740481C1C}">
                <a14:useLocalDpi xmlns:a14="http://schemas.microsoft.com/office/drawing/2010/main" val="0"/>
              </a:ext>
            </a:extLst>
          </a:blip>
          <a:srcRect l="23098" t="22024" r="25602" b="31692"/>
          <a:stretch/>
        </p:blipFill>
        <p:spPr bwMode="auto">
          <a:xfrm>
            <a:off x="2199605" y="4084792"/>
            <a:ext cx="7792790" cy="2721155"/>
          </a:xfrm>
          <a:prstGeom prst="rect">
            <a:avLst/>
          </a:prstGeom>
          <a:noFill/>
          <a:ln>
            <a:noFill/>
          </a:ln>
          <a:extLst>
            <a:ext uri="{53640926-AAD7-44D8-BBD7-CCE9431645EC}">
              <a14:shadowObscured xmlns:a14="http://schemas.microsoft.com/office/drawing/2010/main"/>
            </a:ext>
          </a:extLst>
        </p:spPr>
      </p:pic>
      <p:pic>
        <p:nvPicPr>
          <p:cNvPr id="10" name="Imagen 9">
            <a:extLst>
              <a:ext uri="{FF2B5EF4-FFF2-40B4-BE49-F238E27FC236}">
                <a16:creationId xmlns:a16="http://schemas.microsoft.com/office/drawing/2014/main" id="{C1DEBAEA-F476-7188-80A7-99ED4BB3AFFE}"/>
              </a:ext>
            </a:extLst>
          </p:cNvPr>
          <p:cNvPicPr>
            <a:picLocks noChangeAspect="1"/>
          </p:cNvPicPr>
          <p:nvPr/>
        </p:nvPicPr>
        <p:blipFill>
          <a:blip r:embed="rId3"/>
          <a:stretch>
            <a:fillRect/>
          </a:stretch>
        </p:blipFill>
        <p:spPr>
          <a:xfrm>
            <a:off x="940887" y="2430904"/>
            <a:ext cx="6192318" cy="1413464"/>
          </a:xfrm>
          <a:prstGeom prst="rect">
            <a:avLst/>
          </a:prstGeom>
          <a:ln w="88900" cap="sq" cmpd="thickThin">
            <a:solidFill>
              <a:srgbClr val="000000"/>
            </a:solidFill>
            <a:prstDash val="solid"/>
            <a:miter lim="800000"/>
          </a:ln>
          <a:effectLst>
            <a:innerShdw blurRad="76200">
              <a:srgbClr val="000000"/>
            </a:innerShdw>
          </a:effectLst>
        </p:spPr>
      </p:pic>
      <p:pic>
        <p:nvPicPr>
          <p:cNvPr id="12" name="Imagen 11">
            <a:extLst>
              <a:ext uri="{FF2B5EF4-FFF2-40B4-BE49-F238E27FC236}">
                <a16:creationId xmlns:a16="http://schemas.microsoft.com/office/drawing/2014/main" id="{370ADF21-DE54-4B06-EBE2-85C4667246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4955" y="2430903"/>
            <a:ext cx="2892454" cy="1413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896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EFFCC5C9-1FE8-47CF-BF4C-3921819844AB}"/>
              </a:ext>
            </a:extLst>
          </p:cNvPr>
          <p:cNvSpPr>
            <a:spLocks noGrp="1"/>
          </p:cNvSpPr>
          <p:nvPr>
            <p:ph type="sldNum" sz="quarter" idx="12"/>
          </p:nvPr>
        </p:nvSpPr>
        <p:spPr/>
        <p:txBody>
          <a:bodyPr/>
          <a:lstStyle/>
          <a:p>
            <a:pPr rtl="0"/>
            <a:fld id="{6D22F896-40B5-4ADD-8801-0D06FADFA095}" type="slidenum">
              <a:rPr lang="es-ES" noProof="0" smtClean="0"/>
              <a:t>31</a:t>
            </a:fld>
            <a:endParaRPr lang="es-ES" noProof="0"/>
          </a:p>
        </p:txBody>
      </p:sp>
      <p:sp>
        <p:nvSpPr>
          <p:cNvPr id="7" name="Marcador de número de diapositiva 3">
            <a:extLst>
              <a:ext uri="{FF2B5EF4-FFF2-40B4-BE49-F238E27FC236}">
                <a16:creationId xmlns:a16="http://schemas.microsoft.com/office/drawing/2014/main" id="{AA661739-E0E1-4202-B02E-ADA771BEE436}"/>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31</a:t>
            </a:fld>
            <a:endParaRPr lang="es-ES" sz="2000" b="1" dirty="0">
              <a:solidFill>
                <a:schemeClr val="bg1"/>
              </a:solidFill>
            </a:endParaRPr>
          </a:p>
        </p:txBody>
      </p:sp>
      <p:pic>
        <p:nvPicPr>
          <p:cNvPr id="8" name="Imagen 7">
            <a:extLst>
              <a:ext uri="{FF2B5EF4-FFF2-40B4-BE49-F238E27FC236}">
                <a16:creationId xmlns:a16="http://schemas.microsoft.com/office/drawing/2014/main" id="{9FB5193B-2ECC-477D-894B-501DA527EC0C}"/>
              </a:ext>
            </a:extLst>
          </p:cNvPr>
          <p:cNvPicPr>
            <a:picLocks noChangeAspect="1"/>
          </p:cNvPicPr>
          <p:nvPr/>
        </p:nvPicPr>
        <p:blipFill rotWithShape="1">
          <a:blip r:embed="rId2"/>
          <a:srcRect l="25116" t="20380" r="20787" b="17434"/>
          <a:stretch/>
        </p:blipFill>
        <p:spPr>
          <a:xfrm>
            <a:off x="2677004" y="2753019"/>
            <a:ext cx="6957391" cy="3913533"/>
          </a:xfrm>
          <a:prstGeom prst="rect">
            <a:avLst/>
          </a:prstGeom>
        </p:spPr>
      </p:pic>
      <p:sp>
        <p:nvSpPr>
          <p:cNvPr id="4" name="Título 1">
            <a:extLst>
              <a:ext uri="{FF2B5EF4-FFF2-40B4-BE49-F238E27FC236}">
                <a16:creationId xmlns:a16="http://schemas.microsoft.com/office/drawing/2014/main" id="{2415875E-1706-8943-A689-9FE5E928BF90}"/>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Línea de Producción</a:t>
            </a:r>
          </a:p>
        </p:txBody>
      </p:sp>
      <p:sp>
        <p:nvSpPr>
          <p:cNvPr id="6" name="CuadroTexto 5">
            <a:extLst>
              <a:ext uri="{FF2B5EF4-FFF2-40B4-BE49-F238E27FC236}">
                <a16:creationId xmlns:a16="http://schemas.microsoft.com/office/drawing/2014/main" id="{6DADADE4-4069-8665-EFAC-249248E6BC84}"/>
              </a:ext>
            </a:extLst>
          </p:cNvPr>
          <p:cNvSpPr txBox="1"/>
          <p:nvPr/>
        </p:nvSpPr>
        <p:spPr>
          <a:xfrm>
            <a:off x="1263992" y="1168662"/>
            <a:ext cx="9783417" cy="1429622"/>
          </a:xfrm>
          <a:prstGeom prst="rect">
            <a:avLst/>
          </a:prstGeom>
          <a:noFill/>
        </p:spPr>
        <p:txBody>
          <a:bodyPr wrap="square">
            <a:spAutoFit/>
          </a:bodyPr>
          <a:lstStyle/>
          <a:p>
            <a:pPr indent="457200">
              <a:lnSpc>
                <a:spcPct val="150000"/>
              </a:lnSpc>
              <a:buSzPct val="125000"/>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Para alcanzar una capacidad de producción óptima de energía en la central de generación, fue necesario realizar el dimensionamiento y cálculo de los diversos componentes de la línea de alimentación de biomasa a nuestro acopio de biomasa.</a:t>
            </a:r>
          </a:p>
        </p:txBody>
      </p:sp>
    </p:spTree>
    <p:extLst>
      <p:ext uri="{BB962C8B-B14F-4D97-AF65-F5344CB8AC3E}">
        <p14:creationId xmlns:p14="http://schemas.microsoft.com/office/powerpoint/2010/main" val="2425212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65FEE54-E04E-4C95-9599-B46C2C9BFABC}"/>
              </a:ext>
            </a:extLst>
          </p:cNvPr>
          <p:cNvPicPr>
            <a:picLocks noChangeAspect="1"/>
          </p:cNvPicPr>
          <p:nvPr/>
        </p:nvPicPr>
        <p:blipFill rotWithShape="1">
          <a:blip r:embed="rId2"/>
          <a:srcRect l="22744" t="20718" r="19787" b="17092"/>
          <a:stretch/>
        </p:blipFill>
        <p:spPr>
          <a:xfrm>
            <a:off x="0" y="0"/>
            <a:ext cx="12192000" cy="6858000"/>
          </a:xfrm>
          <a:prstGeom prst="rect">
            <a:avLst/>
          </a:prstGeom>
        </p:spPr>
      </p:pic>
      <p:sp>
        <p:nvSpPr>
          <p:cNvPr id="2" name="Marcador de número de diapositiva 1">
            <a:extLst>
              <a:ext uri="{FF2B5EF4-FFF2-40B4-BE49-F238E27FC236}">
                <a16:creationId xmlns:a16="http://schemas.microsoft.com/office/drawing/2014/main" id="{EF5580E4-8C1A-47A8-B890-867EBFBC217A}"/>
              </a:ext>
            </a:extLst>
          </p:cNvPr>
          <p:cNvSpPr>
            <a:spLocks noGrp="1"/>
          </p:cNvSpPr>
          <p:nvPr>
            <p:ph type="sldNum" sz="quarter" idx="12"/>
          </p:nvPr>
        </p:nvSpPr>
        <p:spPr/>
        <p:txBody>
          <a:bodyPr/>
          <a:lstStyle/>
          <a:p>
            <a:pPr rtl="0"/>
            <a:fld id="{6D22F896-40B5-4ADD-8801-0D06FADFA095}" type="slidenum">
              <a:rPr lang="es-ES" noProof="0" smtClean="0"/>
              <a:t>32</a:t>
            </a:fld>
            <a:endParaRPr lang="es-ES" noProof="0"/>
          </a:p>
        </p:txBody>
      </p:sp>
      <p:sp>
        <p:nvSpPr>
          <p:cNvPr id="4" name="Marcador de número de diapositiva 3">
            <a:extLst>
              <a:ext uri="{FF2B5EF4-FFF2-40B4-BE49-F238E27FC236}">
                <a16:creationId xmlns:a16="http://schemas.microsoft.com/office/drawing/2014/main" id="{4BF48616-6B1B-4B8F-B8B2-BEA94FE984B8}"/>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32</a:t>
            </a:fld>
            <a:endParaRPr lang="es-ES" sz="2000" b="1" dirty="0">
              <a:solidFill>
                <a:schemeClr val="bg1"/>
              </a:solidFill>
            </a:endParaRPr>
          </a:p>
        </p:txBody>
      </p:sp>
    </p:spTree>
    <p:extLst>
      <p:ext uri="{BB962C8B-B14F-4D97-AF65-F5344CB8AC3E}">
        <p14:creationId xmlns:p14="http://schemas.microsoft.com/office/powerpoint/2010/main" val="34460485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n">
            <a:extLst>
              <a:ext uri="{FF2B5EF4-FFF2-40B4-BE49-F238E27FC236}">
                <a16:creationId xmlns:a16="http://schemas.microsoft.com/office/drawing/2014/main" id="{A66CD06A-FAB8-4C7A-8C31-42B3746989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9354" y="2436655"/>
            <a:ext cx="5028654" cy="287351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a:extLst>
              <a:ext uri="{FF2B5EF4-FFF2-40B4-BE49-F238E27FC236}">
                <a16:creationId xmlns:a16="http://schemas.microsoft.com/office/drawing/2014/main" id="{C375985A-62EC-4869-8A41-3BD03FE8E9F7}"/>
              </a:ext>
            </a:extLst>
          </p:cNvPr>
          <p:cNvSpPr>
            <a:spLocks noGrp="1"/>
          </p:cNvSpPr>
          <p:nvPr>
            <p:ph type="sldNum" sz="quarter" idx="12"/>
          </p:nvPr>
        </p:nvSpPr>
        <p:spPr/>
        <p:txBody>
          <a:bodyPr/>
          <a:lstStyle/>
          <a:p>
            <a:pPr rtl="0"/>
            <a:fld id="{6D22F896-40B5-4ADD-8801-0D06FADFA095}" type="slidenum">
              <a:rPr lang="es-ES" noProof="0" smtClean="0"/>
              <a:t>33</a:t>
            </a:fld>
            <a:endParaRPr lang="es-ES" noProof="0"/>
          </a:p>
        </p:txBody>
      </p:sp>
      <p:sp>
        <p:nvSpPr>
          <p:cNvPr id="7" name="Marcador de número de diapositiva 3">
            <a:extLst>
              <a:ext uri="{FF2B5EF4-FFF2-40B4-BE49-F238E27FC236}">
                <a16:creationId xmlns:a16="http://schemas.microsoft.com/office/drawing/2014/main" id="{6743A7C8-01C0-4E14-A217-8C6E8840F2AF}"/>
              </a:ext>
            </a:extLst>
          </p:cNvPr>
          <p:cNvSpPr txBox="1">
            <a:spLocks/>
          </p:cNvSpPr>
          <p:nvPr/>
        </p:nvSpPr>
        <p:spPr>
          <a:xfrm>
            <a:off x="10661865" y="6128785"/>
            <a:ext cx="771089" cy="477767"/>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33</a:t>
            </a:fld>
            <a:endParaRPr lang="es-ES" sz="2000" b="1" dirty="0">
              <a:solidFill>
                <a:schemeClr val="bg1"/>
              </a:solidFill>
            </a:endParaRPr>
          </a:p>
        </p:txBody>
      </p:sp>
      <p:sp>
        <p:nvSpPr>
          <p:cNvPr id="5" name="Título 1">
            <a:extLst>
              <a:ext uri="{FF2B5EF4-FFF2-40B4-BE49-F238E27FC236}">
                <a16:creationId xmlns:a16="http://schemas.microsoft.com/office/drawing/2014/main" id="{522399A2-80DA-C978-030B-DADC0E4C49E4}"/>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Secado del Alperujo</a:t>
            </a:r>
          </a:p>
        </p:txBody>
      </p:sp>
      <p:sp>
        <p:nvSpPr>
          <p:cNvPr id="8" name="CuadroTexto 7">
            <a:extLst>
              <a:ext uri="{FF2B5EF4-FFF2-40B4-BE49-F238E27FC236}">
                <a16:creationId xmlns:a16="http://schemas.microsoft.com/office/drawing/2014/main" id="{6492CD2C-3FE8-D2A1-E425-6543215C0EF9}"/>
              </a:ext>
            </a:extLst>
          </p:cNvPr>
          <p:cNvSpPr txBox="1"/>
          <p:nvPr/>
        </p:nvSpPr>
        <p:spPr>
          <a:xfrm>
            <a:off x="1263992" y="1168662"/>
            <a:ext cx="9783417" cy="3276282"/>
          </a:xfrm>
          <a:prstGeom prst="rect">
            <a:avLst/>
          </a:prstGeom>
          <a:noFill/>
        </p:spPr>
        <p:txBody>
          <a:bodyPr wrap="square">
            <a:spAutoFit/>
          </a:bodyPr>
          <a:lstStyle/>
          <a:p>
            <a:pPr indent="457200">
              <a:lnSpc>
                <a:spcPct val="150000"/>
              </a:lnSpc>
              <a:buSzPct val="125000"/>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Se optó por el secado del tipo solar aprovechando las excelentes condiciones que ofrece el clima de la provincia de San Juan para este fin. Las principales características son:</a:t>
            </a:r>
          </a:p>
          <a:p>
            <a:pPr marL="800100" lvl="1" indent="-342900">
              <a:lnSpc>
                <a:spcPct val="150000"/>
              </a:lnSpc>
              <a:buSzPct val="125000"/>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Clima tipo desértico</a:t>
            </a:r>
          </a:p>
          <a:p>
            <a:pPr marL="800100" lvl="1" indent="-342900">
              <a:lnSpc>
                <a:spcPct val="150000"/>
              </a:lnSpc>
              <a:buSzPct val="125000"/>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Humedad relativa baja</a:t>
            </a:r>
          </a:p>
          <a:p>
            <a:pPr marL="800100" lvl="1" indent="-342900">
              <a:lnSpc>
                <a:spcPct val="150000"/>
              </a:lnSpc>
              <a:buSzPct val="125000"/>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Altas temperaturas</a:t>
            </a:r>
          </a:p>
          <a:p>
            <a:pPr marL="800100" lvl="1" indent="-342900">
              <a:lnSpc>
                <a:spcPct val="150000"/>
              </a:lnSpc>
              <a:buSzPct val="125000"/>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Escasas precipitaciones anuales</a:t>
            </a:r>
          </a:p>
          <a:p>
            <a:pPr marL="800100" lvl="1" indent="-342900">
              <a:lnSpc>
                <a:spcPct val="150000"/>
              </a:lnSpc>
              <a:buSzPct val="125000"/>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Altos índices de radiación solar</a:t>
            </a:r>
          </a:p>
        </p:txBody>
      </p:sp>
    </p:spTree>
    <p:extLst>
      <p:ext uri="{BB962C8B-B14F-4D97-AF65-F5344CB8AC3E}">
        <p14:creationId xmlns:p14="http://schemas.microsoft.com/office/powerpoint/2010/main" val="4064328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A0C98EB4-9F90-4EE7-B23D-938E4F04379C}"/>
              </a:ext>
            </a:extLst>
          </p:cNvPr>
          <p:cNvSpPr>
            <a:spLocks noGrp="1"/>
          </p:cNvSpPr>
          <p:nvPr>
            <p:ph type="sldNum" sz="quarter" idx="12"/>
          </p:nvPr>
        </p:nvSpPr>
        <p:spPr/>
        <p:txBody>
          <a:bodyPr/>
          <a:lstStyle/>
          <a:p>
            <a:pPr rtl="0"/>
            <a:fld id="{6D22F896-40B5-4ADD-8801-0D06FADFA095}" type="slidenum">
              <a:rPr lang="es-ES" noProof="0" smtClean="0"/>
              <a:t>34</a:t>
            </a:fld>
            <a:endParaRPr lang="es-ES" noProof="0"/>
          </a:p>
        </p:txBody>
      </p:sp>
      <p:sp>
        <p:nvSpPr>
          <p:cNvPr id="2" name="Título 1">
            <a:extLst>
              <a:ext uri="{FF2B5EF4-FFF2-40B4-BE49-F238E27FC236}">
                <a16:creationId xmlns:a16="http://schemas.microsoft.com/office/drawing/2014/main" id="{7102239E-B94C-57B1-F67F-E41E16CAE634}"/>
              </a:ext>
            </a:extLst>
          </p:cNvPr>
          <p:cNvSpPr txBox="1">
            <a:spLocks/>
          </p:cNvSpPr>
          <p:nvPr/>
        </p:nvSpPr>
        <p:spPr>
          <a:xfrm>
            <a:off x="1655655" y="226001"/>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Diagrama de Flujo del Alperujo</a:t>
            </a:r>
          </a:p>
        </p:txBody>
      </p:sp>
      <p:pic>
        <p:nvPicPr>
          <p:cNvPr id="9" name="Imagen 8">
            <a:extLst>
              <a:ext uri="{FF2B5EF4-FFF2-40B4-BE49-F238E27FC236}">
                <a16:creationId xmlns:a16="http://schemas.microsoft.com/office/drawing/2014/main" id="{DCE1C362-CEBA-3DB1-A6F9-CB64A658F27D}"/>
              </a:ext>
            </a:extLst>
          </p:cNvPr>
          <p:cNvPicPr>
            <a:picLocks noChangeAspect="1"/>
          </p:cNvPicPr>
          <p:nvPr/>
        </p:nvPicPr>
        <p:blipFill>
          <a:blip r:embed="rId2"/>
          <a:stretch>
            <a:fillRect/>
          </a:stretch>
        </p:blipFill>
        <p:spPr>
          <a:xfrm>
            <a:off x="2125913" y="961850"/>
            <a:ext cx="7940174" cy="5670149"/>
          </a:xfrm>
          <a:prstGeom prst="rect">
            <a:avLst/>
          </a:prstGeom>
        </p:spPr>
      </p:pic>
    </p:spTree>
    <p:extLst>
      <p:ext uri="{BB962C8B-B14F-4D97-AF65-F5344CB8AC3E}">
        <p14:creationId xmlns:p14="http://schemas.microsoft.com/office/powerpoint/2010/main" val="24708866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CD934F61-77F0-49AE-BB84-782FFFA7250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03687" y="1504912"/>
            <a:ext cx="5189207" cy="1944160"/>
          </a:xfrm>
          <a:prstGeom prst="rect">
            <a:avLst/>
          </a:prstGeom>
          <a:noFill/>
          <a:ln>
            <a:noFill/>
          </a:ln>
        </p:spPr>
      </p:pic>
      <p:sp>
        <p:nvSpPr>
          <p:cNvPr id="2" name="Marcador de número de diapositiva 1">
            <a:extLst>
              <a:ext uri="{FF2B5EF4-FFF2-40B4-BE49-F238E27FC236}">
                <a16:creationId xmlns:a16="http://schemas.microsoft.com/office/drawing/2014/main" id="{81F6B529-8285-41DD-96F7-D87ED1343577}"/>
              </a:ext>
            </a:extLst>
          </p:cNvPr>
          <p:cNvSpPr>
            <a:spLocks noGrp="1"/>
          </p:cNvSpPr>
          <p:nvPr>
            <p:ph type="sldNum" sz="quarter" idx="12"/>
          </p:nvPr>
        </p:nvSpPr>
        <p:spPr/>
        <p:txBody>
          <a:bodyPr/>
          <a:lstStyle/>
          <a:p>
            <a:pPr rtl="0"/>
            <a:fld id="{6D22F896-40B5-4ADD-8801-0D06FADFA095}" type="slidenum">
              <a:rPr lang="es-ES" noProof="0" smtClean="0"/>
              <a:t>35</a:t>
            </a:fld>
            <a:endParaRPr lang="es-ES" noProof="0"/>
          </a:p>
        </p:txBody>
      </p:sp>
      <p:sp>
        <p:nvSpPr>
          <p:cNvPr id="7" name="Marcador de número de diapositiva 3">
            <a:extLst>
              <a:ext uri="{FF2B5EF4-FFF2-40B4-BE49-F238E27FC236}">
                <a16:creationId xmlns:a16="http://schemas.microsoft.com/office/drawing/2014/main" id="{0FA036C4-3FA1-4FA2-B495-9CB8AAA3A3EA}"/>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35</a:t>
            </a:fld>
            <a:endParaRPr lang="es-ES" sz="2000" b="1" dirty="0">
              <a:solidFill>
                <a:schemeClr val="bg1"/>
              </a:solidFill>
            </a:endParaRPr>
          </a:p>
        </p:txBody>
      </p:sp>
      <p:pic>
        <p:nvPicPr>
          <p:cNvPr id="8" name="Imagen 7">
            <a:extLst>
              <a:ext uri="{FF2B5EF4-FFF2-40B4-BE49-F238E27FC236}">
                <a16:creationId xmlns:a16="http://schemas.microsoft.com/office/drawing/2014/main" id="{D09CB0C9-2B89-4B47-9BC6-04B9F015BF1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365431" y="3627777"/>
            <a:ext cx="5454925" cy="1555051"/>
          </a:xfrm>
          <a:prstGeom prst="rect">
            <a:avLst/>
          </a:prstGeom>
          <a:noFill/>
          <a:ln>
            <a:noFill/>
          </a:ln>
        </p:spPr>
      </p:pic>
      <p:pic>
        <p:nvPicPr>
          <p:cNvPr id="9" name="Imagen 8">
            <a:extLst>
              <a:ext uri="{FF2B5EF4-FFF2-40B4-BE49-F238E27FC236}">
                <a16:creationId xmlns:a16="http://schemas.microsoft.com/office/drawing/2014/main" id="{B115C0AD-6E6F-4A8E-BF69-778D3686D15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7881" y="1504912"/>
            <a:ext cx="5189207" cy="1944160"/>
          </a:xfrm>
          <a:prstGeom prst="rect">
            <a:avLst/>
          </a:prstGeom>
          <a:noFill/>
          <a:ln>
            <a:noFill/>
          </a:ln>
        </p:spPr>
      </p:pic>
      <p:pic>
        <p:nvPicPr>
          <p:cNvPr id="10" name="Imagen 9">
            <a:extLst>
              <a:ext uri="{FF2B5EF4-FFF2-40B4-BE49-F238E27FC236}">
                <a16:creationId xmlns:a16="http://schemas.microsoft.com/office/drawing/2014/main" id="{DB9F76AF-937B-4934-845B-85EBFA672C41}"/>
              </a:ext>
            </a:extLst>
          </p:cNvPr>
          <p:cNvPicPr/>
          <p:nvPr/>
        </p:nvPicPr>
        <p:blipFill rotWithShape="1">
          <a:blip r:embed="rId5">
            <a:extLst>
              <a:ext uri="{28A0092B-C50C-407E-A947-70E740481C1C}">
                <a14:useLocalDpi xmlns:a14="http://schemas.microsoft.com/office/drawing/2010/main" val="0"/>
              </a:ext>
            </a:extLst>
          </a:blip>
          <a:srcRect t="77828"/>
          <a:stretch/>
        </p:blipFill>
        <p:spPr bwMode="auto">
          <a:xfrm>
            <a:off x="2682622" y="5594963"/>
            <a:ext cx="6820541" cy="457200"/>
          </a:xfrm>
          <a:prstGeom prst="rect">
            <a:avLst/>
          </a:prstGeom>
          <a:noFill/>
          <a:ln>
            <a:noFill/>
          </a:ln>
        </p:spPr>
      </p:pic>
      <p:sp>
        <p:nvSpPr>
          <p:cNvPr id="3" name="Título 1">
            <a:extLst>
              <a:ext uri="{FF2B5EF4-FFF2-40B4-BE49-F238E27FC236}">
                <a16:creationId xmlns:a16="http://schemas.microsoft.com/office/drawing/2014/main" id="{9937C933-3634-6878-DD22-FC17FD056E20}"/>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Económico</a:t>
            </a:r>
          </a:p>
        </p:txBody>
      </p:sp>
    </p:spTree>
    <p:extLst>
      <p:ext uri="{BB962C8B-B14F-4D97-AF65-F5344CB8AC3E}">
        <p14:creationId xmlns:p14="http://schemas.microsoft.com/office/powerpoint/2010/main" val="3357839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8FC918-86B0-40DC-AF96-19D45E68D93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660877"/>
            <a:ext cx="5181599" cy="3536245"/>
          </a:xfrm>
          <a:prstGeom prst="rect">
            <a:avLst/>
          </a:prstGeom>
          <a:noFill/>
          <a:ln>
            <a:noFill/>
          </a:ln>
        </p:spPr>
      </p:pic>
      <p:sp>
        <p:nvSpPr>
          <p:cNvPr id="2" name="Marcador de número de diapositiva 1">
            <a:extLst>
              <a:ext uri="{FF2B5EF4-FFF2-40B4-BE49-F238E27FC236}">
                <a16:creationId xmlns:a16="http://schemas.microsoft.com/office/drawing/2014/main" id="{59D14602-7254-4B75-B0EF-3E20F10D14D7}"/>
              </a:ext>
            </a:extLst>
          </p:cNvPr>
          <p:cNvSpPr>
            <a:spLocks noGrp="1"/>
          </p:cNvSpPr>
          <p:nvPr>
            <p:ph type="sldNum" sz="quarter" idx="12"/>
          </p:nvPr>
        </p:nvSpPr>
        <p:spPr/>
        <p:txBody>
          <a:bodyPr/>
          <a:lstStyle/>
          <a:p>
            <a:pPr rtl="0"/>
            <a:fld id="{6D22F896-40B5-4ADD-8801-0D06FADFA095}" type="slidenum">
              <a:rPr lang="es-ES" noProof="0" smtClean="0"/>
              <a:t>36</a:t>
            </a:fld>
            <a:endParaRPr lang="es-ES" noProof="0"/>
          </a:p>
        </p:txBody>
      </p:sp>
      <p:sp>
        <p:nvSpPr>
          <p:cNvPr id="6" name="Marcador de número de diapositiva 3">
            <a:extLst>
              <a:ext uri="{FF2B5EF4-FFF2-40B4-BE49-F238E27FC236}">
                <a16:creationId xmlns:a16="http://schemas.microsoft.com/office/drawing/2014/main" id="{685134D2-6790-4512-B3BE-11C4AA0055A8}"/>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36</a:t>
            </a:fld>
            <a:endParaRPr lang="es-ES" sz="2000" b="1" dirty="0">
              <a:solidFill>
                <a:schemeClr val="bg1"/>
              </a:solidFill>
            </a:endParaRPr>
          </a:p>
        </p:txBody>
      </p:sp>
      <p:sp>
        <p:nvSpPr>
          <p:cNvPr id="3" name="Título 1">
            <a:extLst>
              <a:ext uri="{FF2B5EF4-FFF2-40B4-BE49-F238E27FC236}">
                <a16:creationId xmlns:a16="http://schemas.microsoft.com/office/drawing/2014/main" id="{CDC2CFD1-A17C-DEB3-71BA-7C264F48A734}"/>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Económico</a:t>
            </a:r>
          </a:p>
        </p:txBody>
      </p:sp>
    </p:spTree>
    <p:extLst>
      <p:ext uri="{BB962C8B-B14F-4D97-AF65-F5344CB8AC3E}">
        <p14:creationId xmlns:p14="http://schemas.microsoft.com/office/powerpoint/2010/main" val="4281626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57B50A2-DA4B-4424-93B2-0D58F132B04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94449" y="1212980"/>
            <a:ext cx="8388627" cy="4691268"/>
          </a:xfrm>
          <a:prstGeom prst="rect">
            <a:avLst/>
          </a:prstGeom>
          <a:noFill/>
          <a:ln>
            <a:noFill/>
          </a:ln>
        </p:spPr>
      </p:pic>
      <p:sp>
        <p:nvSpPr>
          <p:cNvPr id="7" name="CuadroTexto 6">
            <a:extLst>
              <a:ext uri="{FF2B5EF4-FFF2-40B4-BE49-F238E27FC236}">
                <a16:creationId xmlns:a16="http://schemas.microsoft.com/office/drawing/2014/main" id="{6CF56737-EB55-479C-99F2-D46471115029}"/>
              </a:ext>
            </a:extLst>
          </p:cNvPr>
          <p:cNvSpPr txBox="1"/>
          <p:nvPr/>
        </p:nvSpPr>
        <p:spPr>
          <a:xfrm>
            <a:off x="3137449" y="6074881"/>
            <a:ext cx="6102626" cy="369332"/>
          </a:xfrm>
          <a:prstGeom prst="rect">
            <a:avLst/>
          </a:prstGeom>
          <a:noFill/>
        </p:spPr>
        <p:txBody>
          <a:bodyPr wrap="square">
            <a:spAutoFit/>
          </a:bodyPr>
          <a:lstStyle/>
          <a:p>
            <a:pPr algn="ctr"/>
            <a:r>
              <a:rPr lang="es-AR" sz="18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Valor de Venta por </a:t>
            </a:r>
            <a:r>
              <a:rPr lang="es-AR" sz="18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MWh</a:t>
            </a:r>
            <a:r>
              <a:rPr lang="es-AR" sz="18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 U$D 145</a:t>
            </a:r>
            <a:endParaRPr lang="es-AR"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Marcador de número de diapositiva 3">
            <a:extLst>
              <a:ext uri="{FF2B5EF4-FFF2-40B4-BE49-F238E27FC236}">
                <a16:creationId xmlns:a16="http://schemas.microsoft.com/office/drawing/2014/main" id="{661970DC-77E4-4CD3-B052-079A96C96C3D}"/>
              </a:ext>
            </a:extLst>
          </p:cNvPr>
          <p:cNvSpPr txBox="1">
            <a:spLocks/>
          </p:cNvSpPr>
          <p:nvPr/>
        </p:nvSpPr>
        <p:spPr>
          <a:xfrm>
            <a:off x="10647381" y="6261651"/>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37</a:t>
            </a:fld>
            <a:endParaRPr lang="es-ES" sz="2000" b="1" dirty="0">
              <a:solidFill>
                <a:schemeClr val="bg1"/>
              </a:solidFill>
            </a:endParaRPr>
          </a:p>
        </p:txBody>
      </p:sp>
      <p:sp>
        <p:nvSpPr>
          <p:cNvPr id="2" name="Título 1">
            <a:extLst>
              <a:ext uri="{FF2B5EF4-FFF2-40B4-BE49-F238E27FC236}">
                <a16:creationId xmlns:a16="http://schemas.microsoft.com/office/drawing/2014/main" id="{DC04EC84-C13E-9CCE-E901-FB01C0017F48}"/>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Económico</a:t>
            </a:r>
          </a:p>
        </p:txBody>
      </p:sp>
    </p:spTree>
    <p:extLst>
      <p:ext uri="{BB962C8B-B14F-4D97-AF65-F5344CB8AC3E}">
        <p14:creationId xmlns:p14="http://schemas.microsoft.com/office/powerpoint/2010/main" val="40050241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C8C3F01-754E-4431-B9EC-780E5EBF10CF}"/>
              </a:ext>
            </a:extLst>
          </p:cNvPr>
          <p:cNvPicPr/>
          <p:nvPr/>
        </p:nvPicPr>
        <p:blipFill rotWithShape="1">
          <a:blip r:embed="rId2">
            <a:extLst>
              <a:ext uri="{28A0092B-C50C-407E-A947-70E740481C1C}">
                <a14:useLocalDpi xmlns:a14="http://schemas.microsoft.com/office/drawing/2010/main" val="0"/>
              </a:ext>
            </a:extLst>
          </a:blip>
          <a:srcRect b="9572"/>
          <a:stretch/>
        </p:blipFill>
        <p:spPr bwMode="auto">
          <a:xfrm>
            <a:off x="2345267" y="1299749"/>
            <a:ext cx="3750733" cy="4948650"/>
          </a:xfrm>
          <a:prstGeom prst="rect">
            <a:avLst/>
          </a:prstGeom>
          <a:noFill/>
          <a:ln>
            <a:noFill/>
          </a:ln>
        </p:spPr>
      </p:pic>
      <p:sp>
        <p:nvSpPr>
          <p:cNvPr id="2" name="Marcador de número de diapositiva 1">
            <a:extLst>
              <a:ext uri="{FF2B5EF4-FFF2-40B4-BE49-F238E27FC236}">
                <a16:creationId xmlns:a16="http://schemas.microsoft.com/office/drawing/2014/main" id="{1FCDA574-15A8-4557-92A5-47165E0BA260}"/>
              </a:ext>
            </a:extLst>
          </p:cNvPr>
          <p:cNvSpPr>
            <a:spLocks noGrp="1"/>
          </p:cNvSpPr>
          <p:nvPr>
            <p:ph type="sldNum" sz="quarter" idx="12"/>
          </p:nvPr>
        </p:nvSpPr>
        <p:spPr/>
        <p:txBody>
          <a:bodyPr/>
          <a:lstStyle/>
          <a:p>
            <a:pPr rtl="0"/>
            <a:fld id="{6D22F896-40B5-4ADD-8801-0D06FADFA095}" type="slidenum">
              <a:rPr lang="es-ES" noProof="0" smtClean="0"/>
              <a:t>38</a:t>
            </a:fld>
            <a:endParaRPr lang="es-ES" noProof="0"/>
          </a:p>
        </p:txBody>
      </p:sp>
      <p:sp>
        <p:nvSpPr>
          <p:cNvPr id="5" name="Marcador de número de diapositiva 3">
            <a:extLst>
              <a:ext uri="{FF2B5EF4-FFF2-40B4-BE49-F238E27FC236}">
                <a16:creationId xmlns:a16="http://schemas.microsoft.com/office/drawing/2014/main" id="{9D3A18B4-49C8-4E86-8AF1-B882AECD2B40}"/>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38</a:t>
            </a:fld>
            <a:endParaRPr lang="es-ES" sz="2000" b="1" dirty="0">
              <a:solidFill>
                <a:schemeClr val="bg1"/>
              </a:solidFill>
            </a:endParaRPr>
          </a:p>
        </p:txBody>
      </p:sp>
      <p:sp>
        <p:nvSpPr>
          <p:cNvPr id="3" name="Título 1">
            <a:extLst>
              <a:ext uri="{FF2B5EF4-FFF2-40B4-BE49-F238E27FC236}">
                <a16:creationId xmlns:a16="http://schemas.microsoft.com/office/drawing/2014/main" id="{F9615DD2-55C4-C630-815F-4FEFB39C2CA8}"/>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Económico</a:t>
            </a:r>
          </a:p>
        </p:txBody>
      </p:sp>
      <p:sp>
        <p:nvSpPr>
          <p:cNvPr id="10" name="Flecha: pentágono 9">
            <a:extLst>
              <a:ext uri="{FF2B5EF4-FFF2-40B4-BE49-F238E27FC236}">
                <a16:creationId xmlns:a16="http://schemas.microsoft.com/office/drawing/2014/main" id="{2B4106CE-A424-BB72-922A-F99C18BFDB7C}"/>
              </a:ext>
            </a:extLst>
          </p:cNvPr>
          <p:cNvSpPr/>
          <p:nvPr/>
        </p:nvSpPr>
        <p:spPr>
          <a:xfrm rot="10800000">
            <a:off x="6592746" y="1299749"/>
            <a:ext cx="3470869" cy="1064079"/>
          </a:xfrm>
          <a:prstGeom prst="homePlate">
            <a:avLst>
              <a:gd name="adj" fmla="val 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1" name="CuadroTexto 10">
            <a:extLst>
              <a:ext uri="{FF2B5EF4-FFF2-40B4-BE49-F238E27FC236}">
                <a16:creationId xmlns:a16="http://schemas.microsoft.com/office/drawing/2014/main" id="{56161281-9764-7AA4-0AAE-72465ACA9B90}"/>
              </a:ext>
            </a:extLst>
          </p:cNvPr>
          <p:cNvSpPr txBox="1"/>
          <p:nvPr/>
        </p:nvSpPr>
        <p:spPr>
          <a:xfrm>
            <a:off x="6842274" y="1604088"/>
            <a:ext cx="2971814" cy="461665"/>
          </a:xfrm>
          <a:prstGeom prst="rect">
            <a:avLst/>
          </a:prstGeom>
          <a:noFill/>
        </p:spPr>
        <p:txBody>
          <a:bodyPr wrap="square" rtlCol="0">
            <a:spAutoFit/>
          </a:bodyPr>
          <a:lstStyle/>
          <a:p>
            <a:r>
              <a:rPr lang="es-AR" sz="24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VAN = 4.251.519 U$D</a:t>
            </a:r>
          </a:p>
        </p:txBody>
      </p:sp>
      <p:sp>
        <p:nvSpPr>
          <p:cNvPr id="12" name="Flecha: pentágono 11">
            <a:extLst>
              <a:ext uri="{FF2B5EF4-FFF2-40B4-BE49-F238E27FC236}">
                <a16:creationId xmlns:a16="http://schemas.microsoft.com/office/drawing/2014/main" id="{657B3539-60E2-3025-77F8-83B2D36D9C1E}"/>
              </a:ext>
            </a:extLst>
          </p:cNvPr>
          <p:cNvSpPr/>
          <p:nvPr/>
        </p:nvSpPr>
        <p:spPr>
          <a:xfrm rot="10800000">
            <a:off x="6592748" y="2537018"/>
            <a:ext cx="3470866" cy="1064079"/>
          </a:xfrm>
          <a:prstGeom prst="homePlate">
            <a:avLst>
              <a:gd name="adj" fmla="val 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3" name="CuadroTexto 12">
            <a:extLst>
              <a:ext uri="{FF2B5EF4-FFF2-40B4-BE49-F238E27FC236}">
                <a16:creationId xmlns:a16="http://schemas.microsoft.com/office/drawing/2014/main" id="{66723C66-0241-A960-3069-779D258A3473}"/>
              </a:ext>
            </a:extLst>
          </p:cNvPr>
          <p:cNvSpPr txBox="1"/>
          <p:nvPr/>
        </p:nvSpPr>
        <p:spPr>
          <a:xfrm>
            <a:off x="6842274" y="2838225"/>
            <a:ext cx="2570928" cy="461665"/>
          </a:xfrm>
          <a:prstGeom prst="rect">
            <a:avLst/>
          </a:prstGeom>
          <a:noFill/>
        </p:spPr>
        <p:txBody>
          <a:bodyPr wrap="square" rtlCol="0">
            <a:spAutoFit/>
          </a:bodyPr>
          <a:lstStyle/>
          <a:p>
            <a:r>
              <a:rPr lang="es-AR" sz="24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TIR = 37,7 %</a:t>
            </a:r>
          </a:p>
        </p:txBody>
      </p:sp>
      <p:sp>
        <p:nvSpPr>
          <p:cNvPr id="14" name="Flecha: pentágono 13">
            <a:extLst>
              <a:ext uri="{FF2B5EF4-FFF2-40B4-BE49-F238E27FC236}">
                <a16:creationId xmlns:a16="http://schemas.microsoft.com/office/drawing/2014/main" id="{F931470A-5B8E-F151-AE56-89E4A7A0D9BA}"/>
              </a:ext>
            </a:extLst>
          </p:cNvPr>
          <p:cNvSpPr/>
          <p:nvPr/>
        </p:nvSpPr>
        <p:spPr>
          <a:xfrm rot="10800000">
            <a:off x="6592746" y="3774288"/>
            <a:ext cx="3480373" cy="1064079"/>
          </a:xfrm>
          <a:prstGeom prst="homePlate">
            <a:avLst>
              <a:gd name="adj" fmla="val 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5" name="CuadroTexto 14">
            <a:extLst>
              <a:ext uri="{FF2B5EF4-FFF2-40B4-BE49-F238E27FC236}">
                <a16:creationId xmlns:a16="http://schemas.microsoft.com/office/drawing/2014/main" id="{40379B88-A322-1B39-E298-77D17F932D0C}"/>
              </a:ext>
            </a:extLst>
          </p:cNvPr>
          <p:cNvSpPr txBox="1"/>
          <p:nvPr/>
        </p:nvSpPr>
        <p:spPr>
          <a:xfrm>
            <a:off x="6842273" y="4075495"/>
            <a:ext cx="2570928" cy="461665"/>
          </a:xfrm>
          <a:prstGeom prst="rect">
            <a:avLst/>
          </a:prstGeom>
          <a:noFill/>
        </p:spPr>
        <p:txBody>
          <a:bodyPr wrap="square" rtlCol="0">
            <a:spAutoFit/>
          </a:bodyPr>
          <a:lstStyle/>
          <a:p>
            <a:r>
              <a:rPr lang="es-AR" sz="24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PRI = 4,5 años</a:t>
            </a:r>
          </a:p>
        </p:txBody>
      </p:sp>
    </p:spTree>
    <p:extLst>
      <p:ext uri="{BB962C8B-B14F-4D97-AF65-F5344CB8AC3E}">
        <p14:creationId xmlns:p14="http://schemas.microsoft.com/office/powerpoint/2010/main" val="8655079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9462D84-905B-49CD-99FD-EED732931A5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94450" y="1192006"/>
            <a:ext cx="8388624" cy="4691268"/>
          </a:xfrm>
          <a:prstGeom prst="rect">
            <a:avLst/>
          </a:prstGeom>
          <a:noFill/>
          <a:ln>
            <a:noFill/>
          </a:ln>
        </p:spPr>
      </p:pic>
      <p:sp>
        <p:nvSpPr>
          <p:cNvPr id="2" name="Marcador de número de diapositiva 1">
            <a:extLst>
              <a:ext uri="{FF2B5EF4-FFF2-40B4-BE49-F238E27FC236}">
                <a16:creationId xmlns:a16="http://schemas.microsoft.com/office/drawing/2014/main" id="{F2374FD2-3B43-4734-8198-8F42982AEBF3}"/>
              </a:ext>
            </a:extLst>
          </p:cNvPr>
          <p:cNvSpPr>
            <a:spLocks noGrp="1"/>
          </p:cNvSpPr>
          <p:nvPr>
            <p:ph type="sldNum" sz="quarter" idx="12"/>
          </p:nvPr>
        </p:nvSpPr>
        <p:spPr/>
        <p:txBody>
          <a:bodyPr/>
          <a:lstStyle/>
          <a:p>
            <a:pPr rtl="0"/>
            <a:fld id="{6D22F896-40B5-4ADD-8801-0D06FADFA095}" type="slidenum">
              <a:rPr lang="es-ES" noProof="0" smtClean="0"/>
              <a:t>39</a:t>
            </a:fld>
            <a:endParaRPr lang="es-ES" noProof="0"/>
          </a:p>
        </p:txBody>
      </p:sp>
      <p:sp>
        <p:nvSpPr>
          <p:cNvPr id="6" name="Marcador de número de diapositiva 3">
            <a:extLst>
              <a:ext uri="{FF2B5EF4-FFF2-40B4-BE49-F238E27FC236}">
                <a16:creationId xmlns:a16="http://schemas.microsoft.com/office/drawing/2014/main" id="{2D235B62-FDC6-4E54-889D-05C99387493E}"/>
              </a:ext>
            </a:extLst>
          </p:cNvPr>
          <p:cNvSpPr txBox="1">
            <a:spLocks/>
          </p:cNvSpPr>
          <p:nvPr/>
        </p:nvSpPr>
        <p:spPr>
          <a:xfrm>
            <a:off x="10629226"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39</a:t>
            </a:fld>
            <a:endParaRPr lang="es-ES" sz="2000" b="1" dirty="0">
              <a:solidFill>
                <a:schemeClr val="bg1"/>
              </a:solidFill>
            </a:endParaRPr>
          </a:p>
        </p:txBody>
      </p:sp>
      <p:sp>
        <p:nvSpPr>
          <p:cNvPr id="3" name="CuadroTexto 2">
            <a:extLst>
              <a:ext uri="{FF2B5EF4-FFF2-40B4-BE49-F238E27FC236}">
                <a16:creationId xmlns:a16="http://schemas.microsoft.com/office/drawing/2014/main" id="{E6AF75E7-EAE4-7E0E-C14F-7F4FD631D353}"/>
              </a:ext>
            </a:extLst>
          </p:cNvPr>
          <p:cNvSpPr txBox="1"/>
          <p:nvPr/>
        </p:nvSpPr>
        <p:spPr>
          <a:xfrm>
            <a:off x="3137449" y="6074881"/>
            <a:ext cx="6102626" cy="369332"/>
          </a:xfrm>
          <a:prstGeom prst="rect">
            <a:avLst/>
          </a:prstGeom>
          <a:noFill/>
        </p:spPr>
        <p:txBody>
          <a:bodyPr wrap="square">
            <a:spAutoFit/>
          </a:bodyPr>
          <a:lstStyle/>
          <a:p>
            <a:pPr algn="ctr"/>
            <a:r>
              <a:rPr lang="es-AR" sz="18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Valor de Venta por </a:t>
            </a:r>
            <a:r>
              <a:rPr lang="es-AR" sz="18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MWh</a:t>
            </a:r>
            <a:r>
              <a:rPr lang="es-AR" sz="18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 U$D 70</a:t>
            </a:r>
          </a:p>
        </p:txBody>
      </p:sp>
      <p:sp>
        <p:nvSpPr>
          <p:cNvPr id="4" name="Título 1">
            <a:extLst>
              <a:ext uri="{FF2B5EF4-FFF2-40B4-BE49-F238E27FC236}">
                <a16:creationId xmlns:a16="http://schemas.microsoft.com/office/drawing/2014/main" id="{F9FE4745-DB79-AA0D-65C2-34AF982BBB2A}"/>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Económico</a:t>
            </a:r>
          </a:p>
        </p:txBody>
      </p:sp>
    </p:spTree>
    <p:extLst>
      <p:ext uri="{BB962C8B-B14F-4D97-AF65-F5344CB8AC3E}">
        <p14:creationId xmlns:p14="http://schemas.microsoft.com/office/powerpoint/2010/main" val="927955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297B4975-2CFF-4060-A2F7-9FCD76838D2F}"/>
              </a:ext>
            </a:extLst>
          </p:cNvPr>
          <p:cNvSpPr txBox="1"/>
          <p:nvPr/>
        </p:nvSpPr>
        <p:spPr>
          <a:xfrm>
            <a:off x="1045028" y="1132653"/>
            <a:ext cx="4860472" cy="4661276"/>
          </a:xfrm>
          <a:prstGeom prst="rect">
            <a:avLst/>
          </a:prstGeom>
          <a:noFill/>
        </p:spPr>
        <p:txBody>
          <a:bodyPr wrap="square">
            <a:spAutoFit/>
          </a:bodyPr>
          <a:lstStyle/>
          <a:p>
            <a:pPr indent="457200">
              <a:lnSpc>
                <a:spcPct val="150000"/>
              </a:lnSpc>
            </a:pPr>
            <a:r>
              <a:rPr lang="es-AR" sz="20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La extracción de aceite de oliva es la segunda actividad agroindustrial en importancia en la provincia de San Juan, en total posee una cantidad de 18.000 hectáreas cultivadas.</a:t>
            </a:r>
          </a:p>
          <a:p>
            <a:pPr indent="457200">
              <a:lnSpc>
                <a:spcPct val="150000"/>
              </a:lnSpc>
            </a:pPr>
            <a:r>
              <a:rPr lang="es-AR" sz="20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Según datos oficiales, durante el 2021 la producción fue de 90.000 toneladas aproximadamente, de las cuales 80.000 </a:t>
            </a:r>
            <a:r>
              <a:rPr lang="es-AR" sz="2000" spc="5" dirty="0">
                <a:solidFill>
                  <a:schemeClr val="bg1"/>
                </a:solidFill>
                <a:latin typeface="Calibri" panose="020F0502020204030204" pitchFamily="34" charset="0"/>
                <a:ea typeface="Calibri" panose="020F0502020204030204" pitchFamily="34" charset="0"/>
                <a:cs typeface="Calibri" panose="020F0502020204030204" pitchFamily="34" charset="0"/>
              </a:rPr>
              <a:t>fueron</a:t>
            </a:r>
            <a:r>
              <a:rPr lang="es-AR" sz="20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variedades aceiteras y 10.000</a:t>
            </a:r>
            <a:r>
              <a:rPr lang="es-AR" sz="2000" spc="5" dirty="0">
                <a:solidFill>
                  <a:schemeClr val="bg1"/>
                </a:solidFill>
                <a:latin typeface="Calibri" panose="020F0502020204030204" pitchFamily="34" charset="0"/>
                <a:ea typeface="Calibri" panose="020F0502020204030204" pitchFamily="34" charset="0"/>
                <a:cs typeface="Calibri" panose="020F0502020204030204" pitchFamily="34" charset="0"/>
              </a:rPr>
              <a:t> fueron</a:t>
            </a:r>
            <a:r>
              <a:rPr lang="es-AR" sz="20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variedades conserveras y doble propósito</a:t>
            </a:r>
            <a:r>
              <a:rPr lang="es-AR" sz="2000" spc="5" dirty="0">
                <a:solidFill>
                  <a:schemeClr val="bg1"/>
                </a:solidFill>
                <a:latin typeface="Calibri" panose="020F0502020204030204" pitchFamily="34" charset="0"/>
                <a:ea typeface="Calibri" panose="020F0502020204030204" pitchFamily="34" charset="0"/>
                <a:cs typeface="Calibri" panose="020F0502020204030204" pitchFamily="34" charset="0"/>
              </a:rPr>
              <a:t>.</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9" name="Imagen 8">
            <a:extLst>
              <a:ext uri="{FF2B5EF4-FFF2-40B4-BE49-F238E27FC236}">
                <a16:creationId xmlns:a16="http://schemas.microsoft.com/office/drawing/2014/main" id="{2EC9FA61-D8BA-4A5F-A471-C337BCCA6CF6}"/>
              </a:ext>
            </a:extLst>
          </p:cNvPr>
          <p:cNvPicPr>
            <a:picLocks noChangeAspect="1"/>
          </p:cNvPicPr>
          <p:nvPr/>
        </p:nvPicPr>
        <p:blipFill rotWithShape="1">
          <a:blip r:embed="rId2"/>
          <a:srcRect l="14838" t="25943" r="52500" b="12923"/>
          <a:stretch/>
        </p:blipFill>
        <p:spPr>
          <a:xfrm>
            <a:off x="5956770" y="1132653"/>
            <a:ext cx="5086095" cy="5352176"/>
          </a:xfrm>
          <a:prstGeom prst="rect">
            <a:avLst/>
          </a:prstGeom>
        </p:spPr>
      </p:pic>
      <p:sp>
        <p:nvSpPr>
          <p:cNvPr id="2" name="Marcador de número de diapositiva 1">
            <a:extLst>
              <a:ext uri="{FF2B5EF4-FFF2-40B4-BE49-F238E27FC236}">
                <a16:creationId xmlns:a16="http://schemas.microsoft.com/office/drawing/2014/main" id="{6907C026-1D31-4590-8540-9FBD9157BB4B}"/>
              </a:ext>
            </a:extLst>
          </p:cNvPr>
          <p:cNvSpPr>
            <a:spLocks noGrp="1"/>
          </p:cNvSpPr>
          <p:nvPr>
            <p:ph type="sldNum" sz="quarter" idx="12"/>
          </p:nvPr>
        </p:nvSpPr>
        <p:spPr/>
        <p:txBody>
          <a:bodyPr/>
          <a:lstStyle/>
          <a:p>
            <a:pPr rtl="0"/>
            <a:fld id="{6D22F896-40B5-4ADD-8801-0D06FADFA095}" type="slidenum">
              <a:rPr lang="es-ES" noProof="0" smtClean="0"/>
              <a:t>4</a:t>
            </a:fld>
            <a:endParaRPr lang="es-ES" noProof="0"/>
          </a:p>
        </p:txBody>
      </p:sp>
      <p:sp>
        <p:nvSpPr>
          <p:cNvPr id="6" name="Marcador de número de diapositiva 3">
            <a:extLst>
              <a:ext uri="{FF2B5EF4-FFF2-40B4-BE49-F238E27FC236}">
                <a16:creationId xmlns:a16="http://schemas.microsoft.com/office/drawing/2014/main" id="{95CD31C1-9437-439B-A072-22DC926430DF}"/>
              </a:ext>
            </a:extLst>
          </p:cNvPr>
          <p:cNvSpPr txBox="1">
            <a:spLocks/>
          </p:cNvSpPr>
          <p:nvPr/>
        </p:nvSpPr>
        <p:spPr>
          <a:xfrm>
            <a:off x="10661865" y="6228520"/>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4</a:t>
            </a:fld>
            <a:endParaRPr lang="es-ES" sz="2000" b="1" dirty="0">
              <a:solidFill>
                <a:schemeClr val="bg1"/>
              </a:solidFill>
            </a:endParaRPr>
          </a:p>
        </p:txBody>
      </p:sp>
      <p:sp>
        <p:nvSpPr>
          <p:cNvPr id="3" name="Título 1">
            <a:extLst>
              <a:ext uri="{FF2B5EF4-FFF2-40B4-BE49-F238E27FC236}">
                <a16:creationId xmlns:a16="http://schemas.microsoft.com/office/drawing/2014/main" id="{29233486-ED38-601B-D663-9F710B9FC562}"/>
              </a:ext>
            </a:extLst>
          </p:cNvPr>
          <p:cNvSpPr>
            <a:spLocks noGrp="1"/>
          </p:cNvSpPr>
          <p:nvPr>
            <p:ph type="title"/>
          </p:nvPr>
        </p:nvSpPr>
        <p:spPr>
          <a:xfrm>
            <a:off x="3135002" y="283698"/>
            <a:ext cx="5921996" cy="708990"/>
          </a:xfrm>
        </p:spPr>
        <p:txBody>
          <a:bodyPr>
            <a:normAutofit/>
          </a:bodyPr>
          <a:lstStyle/>
          <a:p>
            <a:pPr lvl="1" algn="ctr"/>
            <a:r>
              <a:rPr lang="es-AR" sz="31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Producción en San Juan</a:t>
            </a:r>
            <a:endParaRPr lang="es-AR" sz="2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316963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48EBEAD2-717B-44D3-9533-B48789CF0665}"/>
              </a:ext>
            </a:extLst>
          </p:cNvPr>
          <p:cNvPicPr/>
          <p:nvPr/>
        </p:nvPicPr>
        <p:blipFill rotWithShape="1">
          <a:blip r:embed="rId2">
            <a:extLst>
              <a:ext uri="{28A0092B-C50C-407E-A947-70E740481C1C}">
                <a14:useLocalDpi xmlns:a14="http://schemas.microsoft.com/office/drawing/2010/main" val="0"/>
              </a:ext>
            </a:extLst>
          </a:blip>
          <a:srcRect b="9489"/>
          <a:stretch/>
        </p:blipFill>
        <p:spPr bwMode="auto">
          <a:xfrm>
            <a:off x="2447926" y="1259647"/>
            <a:ext cx="3995118" cy="4988752"/>
          </a:xfrm>
          <a:prstGeom prst="rect">
            <a:avLst/>
          </a:prstGeom>
          <a:noFill/>
          <a:ln>
            <a:noFill/>
          </a:ln>
        </p:spPr>
      </p:pic>
      <p:sp>
        <p:nvSpPr>
          <p:cNvPr id="2" name="Marcador de número de diapositiva 1">
            <a:extLst>
              <a:ext uri="{FF2B5EF4-FFF2-40B4-BE49-F238E27FC236}">
                <a16:creationId xmlns:a16="http://schemas.microsoft.com/office/drawing/2014/main" id="{89A0EC93-CEEF-45C6-BD74-8D7D6CF5EF7D}"/>
              </a:ext>
            </a:extLst>
          </p:cNvPr>
          <p:cNvSpPr>
            <a:spLocks noGrp="1"/>
          </p:cNvSpPr>
          <p:nvPr>
            <p:ph type="sldNum" sz="quarter" idx="12"/>
          </p:nvPr>
        </p:nvSpPr>
        <p:spPr/>
        <p:txBody>
          <a:bodyPr/>
          <a:lstStyle/>
          <a:p>
            <a:pPr rtl="0"/>
            <a:fld id="{6D22F896-40B5-4ADD-8801-0D06FADFA095}" type="slidenum">
              <a:rPr lang="es-ES" noProof="0" smtClean="0"/>
              <a:t>40</a:t>
            </a:fld>
            <a:endParaRPr lang="es-ES" noProof="0"/>
          </a:p>
        </p:txBody>
      </p:sp>
      <p:sp>
        <p:nvSpPr>
          <p:cNvPr id="4" name="Marcador de número de diapositiva 3">
            <a:extLst>
              <a:ext uri="{FF2B5EF4-FFF2-40B4-BE49-F238E27FC236}">
                <a16:creationId xmlns:a16="http://schemas.microsoft.com/office/drawing/2014/main" id="{15E66A9A-CD4F-4379-89A6-D00DC82E0966}"/>
              </a:ext>
            </a:extLst>
          </p:cNvPr>
          <p:cNvSpPr txBox="1">
            <a:spLocks/>
          </p:cNvSpPr>
          <p:nvPr/>
        </p:nvSpPr>
        <p:spPr>
          <a:xfrm>
            <a:off x="10629226"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40</a:t>
            </a:fld>
            <a:endParaRPr lang="es-ES" sz="2000" b="1" dirty="0">
              <a:solidFill>
                <a:schemeClr val="bg1"/>
              </a:solidFill>
            </a:endParaRPr>
          </a:p>
        </p:txBody>
      </p:sp>
      <p:sp>
        <p:nvSpPr>
          <p:cNvPr id="3" name="Título 1">
            <a:extLst>
              <a:ext uri="{FF2B5EF4-FFF2-40B4-BE49-F238E27FC236}">
                <a16:creationId xmlns:a16="http://schemas.microsoft.com/office/drawing/2014/main" id="{F18C7479-2000-153D-08EC-8BF37160070F}"/>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Estudio Económico</a:t>
            </a:r>
          </a:p>
        </p:txBody>
      </p:sp>
      <p:sp>
        <p:nvSpPr>
          <p:cNvPr id="6" name="Flecha: pentágono 5">
            <a:extLst>
              <a:ext uri="{FF2B5EF4-FFF2-40B4-BE49-F238E27FC236}">
                <a16:creationId xmlns:a16="http://schemas.microsoft.com/office/drawing/2014/main" id="{6D7F9A9C-80AF-56CF-8D03-5AED96FEC007}"/>
              </a:ext>
            </a:extLst>
          </p:cNvPr>
          <p:cNvSpPr/>
          <p:nvPr/>
        </p:nvSpPr>
        <p:spPr>
          <a:xfrm rot="10800000">
            <a:off x="6795948" y="1259646"/>
            <a:ext cx="3470869" cy="1064079"/>
          </a:xfrm>
          <a:prstGeom prst="homePlate">
            <a:avLst>
              <a:gd name="adj" fmla="val 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7" name="CuadroTexto 6">
            <a:extLst>
              <a:ext uri="{FF2B5EF4-FFF2-40B4-BE49-F238E27FC236}">
                <a16:creationId xmlns:a16="http://schemas.microsoft.com/office/drawing/2014/main" id="{4934F69D-23C2-F2DE-45FF-F5E8F2462F81}"/>
              </a:ext>
            </a:extLst>
          </p:cNvPr>
          <p:cNvSpPr txBox="1"/>
          <p:nvPr/>
        </p:nvSpPr>
        <p:spPr>
          <a:xfrm>
            <a:off x="7045476" y="1563985"/>
            <a:ext cx="2971814" cy="461665"/>
          </a:xfrm>
          <a:prstGeom prst="rect">
            <a:avLst/>
          </a:prstGeom>
          <a:noFill/>
        </p:spPr>
        <p:txBody>
          <a:bodyPr wrap="square" rtlCol="0">
            <a:spAutoFit/>
          </a:bodyPr>
          <a:lstStyle/>
          <a:p>
            <a:r>
              <a:rPr lang="es-AR" sz="24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VAN = - 717.073 U$D</a:t>
            </a:r>
          </a:p>
        </p:txBody>
      </p:sp>
      <p:sp>
        <p:nvSpPr>
          <p:cNvPr id="8" name="Flecha: pentágono 7">
            <a:extLst>
              <a:ext uri="{FF2B5EF4-FFF2-40B4-BE49-F238E27FC236}">
                <a16:creationId xmlns:a16="http://schemas.microsoft.com/office/drawing/2014/main" id="{8AF151E9-8251-EB0B-37A4-FC07750CEF77}"/>
              </a:ext>
            </a:extLst>
          </p:cNvPr>
          <p:cNvSpPr/>
          <p:nvPr/>
        </p:nvSpPr>
        <p:spPr>
          <a:xfrm rot="10800000">
            <a:off x="6795950" y="2496915"/>
            <a:ext cx="3470866" cy="1064079"/>
          </a:xfrm>
          <a:prstGeom prst="homePlate">
            <a:avLst>
              <a:gd name="adj" fmla="val 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9" name="CuadroTexto 8">
            <a:extLst>
              <a:ext uri="{FF2B5EF4-FFF2-40B4-BE49-F238E27FC236}">
                <a16:creationId xmlns:a16="http://schemas.microsoft.com/office/drawing/2014/main" id="{61A7B7E0-3F0F-0498-75B0-DB8675A59B1B}"/>
              </a:ext>
            </a:extLst>
          </p:cNvPr>
          <p:cNvSpPr txBox="1"/>
          <p:nvPr/>
        </p:nvSpPr>
        <p:spPr>
          <a:xfrm>
            <a:off x="7045476" y="2798122"/>
            <a:ext cx="2570928" cy="461665"/>
          </a:xfrm>
          <a:prstGeom prst="rect">
            <a:avLst/>
          </a:prstGeom>
          <a:noFill/>
        </p:spPr>
        <p:txBody>
          <a:bodyPr wrap="square" rtlCol="0">
            <a:spAutoFit/>
          </a:bodyPr>
          <a:lstStyle/>
          <a:p>
            <a:r>
              <a:rPr lang="es-AR" sz="24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TIR = 7,7 %</a:t>
            </a:r>
          </a:p>
        </p:txBody>
      </p:sp>
    </p:spTree>
    <p:extLst>
      <p:ext uri="{BB962C8B-B14F-4D97-AF65-F5344CB8AC3E}">
        <p14:creationId xmlns:p14="http://schemas.microsoft.com/office/powerpoint/2010/main" val="27306189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a:extLst>
              <a:ext uri="{FF2B5EF4-FFF2-40B4-BE49-F238E27FC236}">
                <a16:creationId xmlns:a16="http://schemas.microsoft.com/office/drawing/2014/main" id="{6A5275C8-A600-4FC7-94D1-11FA071E93D2}"/>
              </a:ext>
            </a:extLst>
          </p:cNvPr>
          <p:cNvSpPr txBox="1"/>
          <p:nvPr/>
        </p:nvSpPr>
        <p:spPr>
          <a:xfrm>
            <a:off x="1266824" y="1079056"/>
            <a:ext cx="9991725" cy="4661276"/>
          </a:xfrm>
          <a:prstGeom prst="rect">
            <a:avLst/>
          </a:prstGeom>
          <a:noFill/>
        </p:spPr>
        <p:txBody>
          <a:bodyPr wrap="square">
            <a:spAutoFit/>
          </a:bodyPr>
          <a:lstStyle/>
          <a:p>
            <a:pPr indent="457200">
              <a:lnSpc>
                <a:spcPct val="150000"/>
              </a:lnSpc>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La empresa consultora implementa un modelo de cobro progresivo sobre las ganancias generadas por el proyecto de venta de energía a lo largo de 5 años. Se establece un incremento anual en el porcentaje de comisión aplicado sobre los ingresos por la venta de energía: 2% en el primer año y aumenta gradualmente hasta alcanzar un 10% en el último año.</a:t>
            </a:r>
          </a:p>
          <a:p>
            <a:pPr indent="457200">
              <a:lnSpc>
                <a:spcPct val="150000"/>
              </a:lnSpc>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En el escenario en que se efectúe la implementación del proyecto, la empresa obtiene ganancias aproximadas a U$D 379.840,61. Estos ingresos representan los honorarios correspondientes a los estudios realizados y a la dirección y supervisión del proyecto.</a:t>
            </a:r>
          </a:p>
          <a:p>
            <a:pPr indent="457200">
              <a:lnSpc>
                <a:spcPct val="150000"/>
              </a:lnSpc>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En el caso de no realizarse el proyecto, la empresa será remunerada por un equivalente correspondido del porcentaje respecto al primer año de ganancias por venta de energía teórica.</a:t>
            </a:r>
          </a:p>
        </p:txBody>
      </p:sp>
      <p:sp>
        <p:nvSpPr>
          <p:cNvPr id="2" name="Marcador de número de diapositiva 1">
            <a:extLst>
              <a:ext uri="{FF2B5EF4-FFF2-40B4-BE49-F238E27FC236}">
                <a16:creationId xmlns:a16="http://schemas.microsoft.com/office/drawing/2014/main" id="{6F779BA8-D2D1-46D1-9406-552126CD3E8B}"/>
              </a:ext>
            </a:extLst>
          </p:cNvPr>
          <p:cNvSpPr>
            <a:spLocks noGrp="1"/>
          </p:cNvSpPr>
          <p:nvPr>
            <p:ph type="sldNum" sz="quarter" idx="12"/>
          </p:nvPr>
        </p:nvSpPr>
        <p:spPr/>
        <p:txBody>
          <a:bodyPr/>
          <a:lstStyle/>
          <a:p>
            <a:pPr rtl="0"/>
            <a:fld id="{6D22F896-40B5-4ADD-8801-0D06FADFA095}" type="slidenum">
              <a:rPr lang="es-ES" noProof="0" smtClean="0"/>
              <a:t>41</a:t>
            </a:fld>
            <a:endParaRPr lang="es-ES" noProof="0"/>
          </a:p>
        </p:txBody>
      </p:sp>
      <p:sp>
        <p:nvSpPr>
          <p:cNvPr id="6" name="Marcador de número de diapositiva 3">
            <a:extLst>
              <a:ext uri="{FF2B5EF4-FFF2-40B4-BE49-F238E27FC236}">
                <a16:creationId xmlns:a16="http://schemas.microsoft.com/office/drawing/2014/main" id="{05DB2D69-1994-4649-AD70-CD9866C175B8}"/>
              </a:ext>
            </a:extLst>
          </p:cNvPr>
          <p:cNvSpPr txBox="1">
            <a:spLocks/>
          </p:cNvSpPr>
          <p:nvPr/>
        </p:nvSpPr>
        <p:spPr>
          <a:xfrm>
            <a:off x="10661865" y="6183731"/>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41</a:t>
            </a:fld>
            <a:endParaRPr lang="es-ES" sz="2000" b="1" dirty="0">
              <a:solidFill>
                <a:schemeClr val="bg1"/>
              </a:solidFill>
            </a:endParaRPr>
          </a:p>
        </p:txBody>
      </p:sp>
      <p:sp>
        <p:nvSpPr>
          <p:cNvPr id="3" name="Título 1">
            <a:extLst>
              <a:ext uri="{FF2B5EF4-FFF2-40B4-BE49-F238E27FC236}">
                <a16:creationId xmlns:a16="http://schemas.microsoft.com/office/drawing/2014/main" id="{22998C58-14F9-AEA2-7156-64DBFC2B240D}"/>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Ganancias obtenidas por la Empresa Consultora</a:t>
            </a:r>
          </a:p>
        </p:txBody>
      </p:sp>
    </p:spTree>
    <p:extLst>
      <p:ext uri="{BB962C8B-B14F-4D97-AF65-F5344CB8AC3E}">
        <p14:creationId xmlns:p14="http://schemas.microsoft.com/office/powerpoint/2010/main" val="37047158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16339AC2-1BF6-4A1F-A8FA-FFC191A9B6AA}"/>
              </a:ext>
            </a:extLst>
          </p:cNvPr>
          <p:cNvSpPr txBox="1"/>
          <p:nvPr/>
        </p:nvSpPr>
        <p:spPr>
          <a:xfrm>
            <a:off x="1094960" y="999144"/>
            <a:ext cx="10002079" cy="5584606"/>
          </a:xfrm>
          <a:prstGeom prst="rect">
            <a:avLst/>
          </a:prstGeom>
          <a:noFill/>
        </p:spPr>
        <p:txBody>
          <a:bodyPr wrap="square">
            <a:spAutoFit/>
          </a:bodyPr>
          <a:lstStyle/>
          <a:p>
            <a:pPr marL="0" lvl="1" indent="457200">
              <a:lnSpc>
                <a:spcPct val="150000"/>
              </a:lnSpc>
              <a:buFont typeface="+mj-lt"/>
              <a:buAutoNum type="arabicPeriod"/>
            </a:pPr>
            <a:r>
              <a:rPr lang="es-AR" sz="2000" u="sng"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Conclusiones técnicas.</a:t>
            </a:r>
          </a:p>
          <a:p>
            <a:pPr marL="0" lvl="1" indent="457200">
              <a:lnSpc>
                <a:spcPct val="150000"/>
              </a:lnSpc>
            </a:pP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Los proyectos de generación de energía a partir de biomasa, como en el caso del alperujo, se posicionan como una alternativa competitiva dentro del panorama de las energías renovables en contraste con fuentes como la energía solar o eólica y entre otras. </a:t>
            </a:r>
          </a:p>
          <a:p>
            <a:pPr marL="0" lvl="1" indent="457200">
              <a:lnSpc>
                <a:spcPct val="150000"/>
              </a:lnSpc>
              <a:buFont typeface="+mj-lt"/>
              <a:buAutoNum type="arabicPeriod" startAt="2"/>
            </a:pPr>
            <a:r>
              <a:rPr lang="es-AR" sz="20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Conclusiones económicas.</a:t>
            </a:r>
          </a:p>
          <a:p>
            <a:pPr indent="457200">
              <a:lnSpc>
                <a:spcPct val="150000"/>
              </a:lnSpc>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La evaluación financiera reveló que con un precio de venta de energía de 145 U$D por MWh, el proyecto es rentable (VAN positivo). Asimismo, la Tasa Interna de Retorno (TIR) es mayor que la tasa de descuento, corroborando la viabilidad financiera del proyecto en este escenario.</a:t>
            </a:r>
          </a:p>
          <a:p>
            <a:pPr indent="457200">
              <a:lnSpc>
                <a:spcPct val="150000"/>
              </a:lnSpc>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Sin embargo, al evaluar el proyecto con un precio de venta de energía de U$D 70 por MWh, los resultados fueron menos alentadores. El TIR fue inferior a la tasa de descuento y el VAN resultó negativo, sugiriendo una falta de rentabilidad en este contexto específico.</a:t>
            </a:r>
            <a:endParaRPr lang="es-AR"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D633F369-F7F0-4226-8AFE-DA2F3C4F5917}"/>
              </a:ext>
            </a:extLst>
          </p:cNvPr>
          <p:cNvSpPr>
            <a:spLocks noGrp="1"/>
          </p:cNvSpPr>
          <p:nvPr>
            <p:ph type="sldNum" sz="quarter" idx="12"/>
          </p:nvPr>
        </p:nvSpPr>
        <p:spPr/>
        <p:txBody>
          <a:bodyPr/>
          <a:lstStyle/>
          <a:p>
            <a:pPr rtl="0"/>
            <a:fld id="{6D22F896-40B5-4ADD-8801-0D06FADFA095}" type="slidenum">
              <a:rPr lang="es-ES" noProof="0" smtClean="0"/>
              <a:t>42</a:t>
            </a:fld>
            <a:endParaRPr lang="es-ES" noProof="0"/>
          </a:p>
        </p:txBody>
      </p:sp>
      <p:sp>
        <p:nvSpPr>
          <p:cNvPr id="6" name="Marcador de número de diapositiva 3">
            <a:extLst>
              <a:ext uri="{FF2B5EF4-FFF2-40B4-BE49-F238E27FC236}">
                <a16:creationId xmlns:a16="http://schemas.microsoft.com/office/drawing/2014/main" id="{FCBECD19-AFA8-4676-80AD-28B8CC2F22D6}"/>
              </a:ext>
            </a:extLst>
          </p:cNvPr>
          <p:cNvSpPr txBox="1">
            <a:spLocks/>
          </p:cNvSpPr>
          <p:nvPr/>
        </p:nvSpPr>
        <p:spPr>
          <a:xfrm>
            <a:off x="10641482"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42</a:t>
            </a:fld>
            <a:endParaRPr lang="es-ES" sz="2000" b="1" dirty="0">
              <a:solidFill>
                <a:schemeClr val="bg1"/>
              </a:solidFill>
            </a:endParaRPr>
          </a:p>
        </p:txBody>
      </p:sp>
      <p:sp>
        <p:nvSpPr>
          <p:cNvPr id="3" name="Título 1">
            <a:extLst>
              <a:ext uri="{FF2B5EF4-FFF2-40B4-BE49-F238E27FC236}">
                <a16:creationId xmlns:a16="http://schemas.microsoft.com/office/drawing/2014/main" id="{C70724DF-9F7E-E2BA-D7E2-EC4DAFCB9BBC}"/>
              </a:ext>
            </a:extLst>
          </p:cNvPr>
          <p:cNvSpPr txBox="1">
            <a:spLocks/>
          </p:cNvSpPr>
          <p:nvPr/>
        </p:nvSpPr>
        <p:spPr>
          <a:xfrm>
            <a:off x="1655655" y="29098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Conclusiones</a:t>
            </a:r>
          </a:p>
        </p:txBody>
      </p:sp>
    </p:spTree>
    <p:extLst>
      <p:ext uri="{BB962C8B-B14F-4D97-AF65-F5344CB8AC3E}">
        <p14:creationId xmlns:p14="http://schemas.microsoft.com/office/powerpoint/2010/main" val="19214343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AE5CBE3-54B1-47A3-A757-F84AC3D3A801}"/>
              </a:ext>
            </a:extLst>
          </p:cNvPr>
          <p:cNvSpPr txBox="1"/>
          <p:nvPr/>
        </p:nvSpPr>
        <p:spPr>
          <a:xfrm>
            <a:off x="1875182" y="3075057"/>
            <a:ext cx="8441635" cy="830997"/>
          </a:xfrm>
          <a:prstGeom prst="rect">
            <a:avLst/>
          </a:prstGeom>
          <a:noFill/>
        </p:spPr>
        <p:txBody>
          <a:bodyPr wrap="square" rtlCol="0">
            <a:spAutoFit/>
          </a:bodyPr>
          <a:lstStyle/>
          <a:p>
            <a:pPr algn="ctr"/>
            <a:r>
              <a:rPr lang="es-MX" sz="4800" dirty="0">
                <a:solidFill>
                  <a:schemeClr val="bg1"/>
                </a:solidFill>
                <a:latin typeface="Calibri" panose="020F0502020204030204" pitchFamily="34" charset="0"/>
                <a:ea typeface="Calibri" panose="020F0502020204030204" pitchFamily="34" charset="0"/>
                <a:cs typeface="Calibri" panose="020F0502020204030204" pitchFamily="34" charset="0"/>
              </a:rPr>
              <a:t>MUCHAS GRACIAS</a:t>
            </a:r>
            <a:endParaRPr lang="es-AR" sz="48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340D8000-BCC3-4FDF-804A-F71AA1C8A72C}"/>
              </a:ext>
            </a:extLst>
          </p:cNvPr>
          <p:cNvSpPr>
            <a:spLocks noGrp="1"/>
          </p:cNvSpPr>
          <p:nvPr>
            <p:ph type="sldNum" sz="quarter" idx="12"/>
          </p:nvPr>
        </p:nvSpPr>
        <p:spPr/>
        <p:txBody>
          <a:bodyPr/>
          <a:lstStyle/>
          <a:p>
            <a:pPr rtl="0"/>
            <a:fld id="{6D22F896-40B5-4ADD-8801-0D06FADFA095}" type="slidenum">
              <a:rPr lang="es-ES" noProof="0" smtClean="0"/>
              <a:t>43</a:t>
            </a:fld>
            <a:endParaRPr lang="es-ES" noProof="0"/>
          </a:p>
        </p:txBody>
      </p:sp>
    </p:spTree>
    <p:extLst>
      <p:ext uri="{BB962C8B-B14F-4D97-AF65-F5344CB8AC3E}">
        <p14:creationId xmlns:p14="http://schemas.microsoft.com/office/powerpoint/2010/main" val="3045666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5C3684-5DC2-4039-9D5A-CE048F2B7777}"/>
              </a:ext>
            </a:extLst>
          </p:cNvPr>
          <p:cNvSpPr>
            <a:spLocks noGrp="1"/>
          </p:cNvSpPr>
          <p:nvPr>
            <p:ph type="title"/>
          </p:nvPr>
        </p:nvSpPr>
        <p:spPr>
          <a:xfrm>
            <a:off x="1589312" y="315730"/>
            <a:ext cx="9013372" cy="710261"/>
          </a:xfrm>
        </p:spPr>
        <p:txBody>
          <a:bodyPr>
            <a:normAutofit/>
          </a:bodyPr>
          <a:lstStyle/>
          <a:p>
            <a:pPr lvl="1" algn="ctr"/>
            <a:r>
              <a:rPr lang="es-AR" sz="3100" u="sng" dirty="0">
                <a:solidFill>
                  <a:srgbClr val="000000"/>
                </a:solidFill>
                <a:latin typeface="Calibri" panose="020F0502020204030204" pitchFamily="34" charset="0"/>
                <a:ea typeface="Calibri" panose="020F0502020204030204" pitchFamily="34" charset="0"/>
                <a:cs typeface="Calibri" panose="020F0502020204030204" pitchFamily="34" charset="0"/>
              </a:rPr>
              <a:t>Métodos de Extracción: Proceso de dos fases</a:t>
            </a:r>
          </a:p>
        </p:txBody>
      </p:sp>
      <p:sp>
        <p:nvSpPr>
          <p:cNvPr id="3" name="Marcador de contenido 2">
            <a:extLst>
              <a:ext uri="{FF2B5EF4-FFF2-40B4-BE49-F238E27FC236}">
                <a16:creationId xmlns:a16="http://schemas.microsoft.com/office/drawing/2014/main" id="{80BCB60F-9C14-42D6-9CA6-BF22FA0E4465}"/>
              </a:ext>
            </a:extLst>
          </p:cNvPr>
          <p:cNvSpPr>
            <a:spLocks noGrp="1"/>
          </p:cNvSpPr>
          <p:nvPr>
            <p:ph idx="1"/>
          </p:nvPr>
        </p:nvSpPr>
        <p:spPr>
          <a:xfrm>
            <a:off x="1296992" y="1088360"/>
            <a:ext cx="9893606" cy="4977476"/>
          </a:xfrm>
        </p:spPr>
        <p:txBody>
          <a:bodyPr>
            <a:normAutofit/>
          </a:bodyPr>
          <a:lstStyle/>
          <a:p>
            <a:pPr marL="0" indent="457200" defTabSz="457200">
              <a:lnSpc>
                <a:spcPct val="150000"/>
              </a:lnSpc>
              <a:spcBef>
                <a:spcPts val="0"/>
              </a:spcBef>
              <a:buNone/>
            </a:pPr>
            <a:r>
              <a:rPr lang="es-AR" sz="2000" spc="-5" dirty="0">
                <a:solidFill>
                  <a:srgbClr val="000000"/>
                </a:solidFill>
                <a:latin typeface="Calibri" panose="020F0502020204030204" pitchFamily="34" charset="0"/>
                <a:ea typeface="Calibri" panose="020F0502020204030204" pitchFamily="34" charset="0"/>
                <a:cs typeface="Calibri" panose="020F0502020204030204" pitchFamily="34" charset="0"/>
              </a:rPr>
              <a:t>Debido al elevado volumen de agua residual generada por el proceso a tres fases, surgieron los nuevos modelos de decantadores centrífugos horizontales que son capaces de separar la fase aceitosa de la pasta de aceituna sin requerir la adición de agua caliente.</a:t>
            </a:r>
          </a:p>
          <a:p>
            <a:pPr marL="0" indent="457200">
              <a:lnSpc>
                <a:spcPct val="150000"/>
              </a:lnSpc>
              <a:spcBef>
                <a:spcPts val="0"/>
              </a:spcBef>
              <a:buNone/>
            </a:pP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 Molienda</a:t>
            </a:r>
          </a:p>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 Batido</a:t>
            </a:r>
          </a:p>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3. Centrifugación de pasta</a:t>
            </a:r>
          </a:p>
          <a:p>
            <a:pPr marL="0" indent="457200">
              <a:lnSpc>
                <a:spcPct val="150000"/>
              </a:lnSpc>
              <a:spcBef>
                <a:spcPts val="0"/>
              </a:spcBef>
              <a:buNone/>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 Centrifugación de líquidos</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s-AR"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11" name="Imagen 10">
            <a:extLst>
              <a:ext uri="{FF2B5EF4-FFF2-40B4-BE49-F238E27FC236}">
                <a16:creationId xmlns:a16="http://schemas.microsoft.com/office/drawing/2014/main" id="{4D038FD4-08B9-4ABD-9666-F25DCAE701E7}"/>
              </a:ext>
            </a:extLst>
          </p:cNvPr>
          <p:cNvPicPr>
            <a:picLocks noChangeAspect="1"/>
          </p:cNvPicPr>
          <p:nvPr/>
        </p:nvPicPr>
        <p:blipFill rotWithShape="1">
          <a:blip r:embed="rId2"/>
          <a:srcRect l="8153" t="29725" r="37825" b="29483"/>
          <a:stretch/>
        </p:blipFill>
        <p:spPr>
          <a:xfrm>
            <a:off x="5249582" y="3096275"/>
            <a:ext cx="5645426" cy="2396751"/>
          </a:xfrm>
          <a:prstGeom prst="rect">
            <a:avLst/>
          </a:prstGeom>
          <a:ln w="88900" cap="sq" cmpd="thickThin">
            <a:solidFill>
              <a:srgbClr val="000000"/>
            </a:solidFill>
            <a:prstDash val="solid"/>
            <a:miter lim="800000"/>
          </a:ln>
          <a:effectLst>
            <a:innerShdw blurRad="76200">
              <a:srgbClr val="000000"/>
            </a:innerShdw>
          </a:effectLst>
        </p:spPr>
      </p:pic>
      <p:sp>
        <p:nvSpPr>
          <p:cNvPr id="6" name="Marcador de número de diapositiva 3">
            <a:extLst>
              <a:ext uri="{FF2B5EF4-FFF2-40B4-BE49-F238E27FC236}">
                <a16:creationId xmlns:a16="http://schemas.microsoft.com/office/drawing/2014/main" id="{026EABDC-23A9-4A61-A4B0-95D9AB4619D9}"/>
              </a:ext>
            </a:extLst>
          </p:cNvPr>
          <p:cNvSpPr txBox="1">
            <a:spLocks/>
          </p:cNvSpPr>
          <p:nvPr/>
        </p:nvSpPr>
        <p:spPr>
          <a:xfrm>
            <a:off x="10661864" y="6215715"/>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5</a:t>
            </a:fld>
            <a:endParaRPr lang="es-ES" sz="2000" b="1" dirty="0">
              <a:solidFill>
                <a:schemeClr val="bg1"/>
              </a:solidFill>
            </a:endParaRPr>
          </a:p>
        </p:txBody>
      </p:sp>
    </p:spTree>
    <p:extLst>
      <p:ext uri="{BB962C8B-B14F-4D97-AF65-F5344CB8AC3E}">
        <p14:creationId xmlns:p14="http://schemas.microsoft.com/office/powerpoint/2010/main" val="733577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CB27715-657A-4A4A-B0FA-07B56E359933}"/>
              </a:ext>
            </a:extLst>
          </p:cNvPr>
          <p:cNvPicPr>
            <a:picLocks noChangeAspect="1"/>
          </p:cNvPicPr>
          <p:nvPr/>
        </p:nvPicPr>
        <p:blipFill rotWithShape="1">
          <a:blip r:embed="rId2"/>
          <a:srcRect l="16849" t="36438" r="16692" b="22516"/>
          <a:stretch/>
        </p:blipFill>
        <p:spPr>
          <a:xfrm>
            <a:off x="1067470" y="1983740"/>
            <a:ext cx="10057060" cy="3388359"/>
          </a:xfrm>
          <a:prstGeom prst="rect">
            <a:avLst/>
          </a:prstGeom>
          <a:ln w="88900" cap="sq" cmpd="thickThin">
            <a:solidFill>
              <a:srgbClr val="000000"/>
            </a:solidFill>
            <a:prstDash val="solid"/>
            <a:miter lim="800000"/>
          </a:ln>
          <a:effectLst>
            <a:innerShdw blurRad="76200">
              <a:srgbClr val="000000"/>
            </a:innerShdw>
          </a:effectLst>
        </p:spPr>
      </p:pic>
      <p:sp>
        <p:nvSpPr>
          <p:cNvPr id="5" name="Marcador de número de diapositiva 3">
            <a:extLst>
              <a:ext uri="{FF2B5EF4-FFF2-40B4-BE49-F238E27FC236}">
                <a16:creationId xmlns:a16="http://schemas.microsoft.com/office/drawing/2014/main" id="{E32B86BD-69F1-4FEC-BFF9-086F03200B5D}"/>
              </a:ext>
            </a:extLst>
          </p:cNvPr>
          <p:cNvSpPr txBox="1">
            <a:spLocks/>
          </p:cNvSpPr>
          <p:nvPr/>
        </p:nvSpPr>
        <p:spPr>
          <a:xfrm>
            <a:off x="10661865" y="6261818"/>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6</a:t>
            </a:fld>
            <a:endParaRPr lang="es-ES" sz="2000" b="1" dirty="0">
              <a:solidFill>
                <a:schemeClr val="bg1"/>
              </a:solidFill>
            </a:endParaRPr>
          </a:p>
        </p:txBody>
      </p:sp>
      <p:sp>
        <p:nvSpPr>
          <p:cNvPr id="3" name="Título 1">
            <a:extLst>
              <a:ext uri="{FF2B5EF4-FFF2-40B4-BE49-F238E27FC236}">
                <a16:creationId xmlns:a16="http://schemas.microsoft.com/office/drawing/2014/main" id="{40BD42F6-B542-7155-C97D-7B7F5498356D}"/>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Centrifugación de Pasta (</a:t>
            </a:r>
            <a:r>
              <a:rPr lang="es-AR" sz="3100" u="sng"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Decanter</a:t>
            </a:r>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317140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n 18">
            <a:extLst>
              <a:ext uri="{FF2B5EF4-FFF2-40B4-BE49-F238E27FC236}">
                <a16:creationId xmlns:a16="http://schemas.microsoft.com/office/drawing/2014/main" id="{1A9C4582-2B6D-4D74-BF14-5CF422272486}"/>
              </a:ext>
            </a:extLst>
          </p:cNvPr>
          <p:cNvPicPr>
            <a:picLocks noChangeAspect="1"/>
          </p:cNvPicPr>
          <p:nvPr/>
        </p:nvPicPr>
        <p:blipFill>
          <a:blip r:embed="rId2"/>
          <a:stretch>
            <a:fillRect/>
          </a:stretch>
        </p:blipFill>
        <p:spPr>
          <a:xfrm>
            <a:off x="7688856" y="1590257"/>
            <a:ext cx="3152291" cy="4203055"/>
          </a:xfrm>
          <a:prstGeom prst="rect">
            <a:avLst/>
          </a:prstGeom>
        </p:spPr>
      </p:pic>
      <p:pic>
        <p:nvPicPr>
          <p:cNvPr id="21" name="Imagen 20">
            <a:extLst>
              <a:ext uri="{FF2B5EF4-FFF2-40B4-BE49-F238E27FC236}">
                <a16:creationId xmlns:a16="http://schemas.microsoft.com/office/drawing/2014/main" id="{A6B8CEDE-A4DB-4516-A632-BF2F8F424DE1}"/>
              </a:ext>
            </a:extLst>
          </p:cNvPr>
          <p:cNvPicPr>
            <a:picLocks noChangeAspect="1"/>
          </p:cNvPicPr>
          <p:nvPr/>
        </p:nvPicPr>
        <p:blipFill rotWithShape="1">
          <a:blip r:embed="rId3"/>
          <a:srcRect l="35217" t="3456" r="34565" b="19212"/>
          <a:stretch/>
        </p:blipFill>
        <p:spPr>
          <a:xfrm>
            <a:off x="1350853" y="1590257"/>
            <a:ext cx="3152291" cy="4203055"/>
          </a:xfrm>
          <a:prstGeom prst="rect">
            <a:avLst/>
          </a:prstGeom>
        </p:spPr>
      </p:pic>
      <p:sp>
        <p:nvSpPr>
          <p:cNvPr id="7" name="Marcador de número de diapositiva 3">
            <a:extLst>
              <a:ext uri="{FF2B5EF4-FFF2-40B4-BE49-F238E27FC236}">
                <a16:creationId xmlns:a16="http://schemas.microsoft.com/office/drawing/2014/main" id="{1F75A80F-B2A7-4AC1-87C9-94955BE62DF5}"/>
              </a:ext>
            </a:extLst>
          </p:cNvPr>
          <p:cNvSpPr txBox="1">
            <a:spLocks/>
          </p:cNvSpPr>
          <p:nvPr/>
        </p:nvSpPr>
        <p:spPr>
          <a:xfrm>
            <a:off x="10661866" y="6239482"/>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7</a:t>
            </a:fld>
            <a:endParaRPr lang="es-ES" sz="2000" b="1" dirty="0">
              <a:solidFill>
                <a:schemeClr val="bg1"/>
              </a:solidFill>
            </a:endParaRPr>
          </a:p>
        </p:txBody>
      </p:sp>
      <p:sp>
        <p:nvSpPr>
          <p:cNvPr id="3" name="Título 1">
            <a:extLst>
              <a:ext uri="{FF2B5EF4-FFF2-40B4-BE49-F238E27FC236}">
                <a16:creationId xmlns:a16="http://schemas.microsoft.com/office/drawing/2014/main" id="{CEC69269-789B-FB62-2E52-6E55150549E8}"/>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Alperujo de Oliva</a:t>
            </a:r>
          </a:p>
        </p:txBody>
      </p:sp>
      <p:sp>
        <p:nvSpPr>
          <p:cNvPr id="11" name="Flecha: pentágono 10">
            <a:extLst>
              <a:ext uri="{FF2B5EF4-FFF2-40B4-BE49-F238E27FC236}">
                <a16:creationId xmlns:a16="http://schemas.microsoft.com/office/drawing/2014/main" id="{140A19F5-87AA-E058-2063-31E23B826C64}"/>
              </a:ext>
            </a:extLst>
          </p:cNvPr>
          <p:cNvSpPr/>
          <p:nvPr/>
        </p:nvSpPr>
        <p:spPr>
          <a:xfrm rot="10800000">
            <a:off x="4522192" y="1590253"/>
            <a:ext cx="2440580" cy="1387993"/>
          </a:xfrm>
          <a:prstGeom prst="homePlate">
            <a:avLst>
              <a:gd name="adj" fmla="val 2323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2" name="CuadroTexto 11">
            <a:extLst>
              <a:ext uri="{FF2B5EF4-FFF2-40B4-BE49-F238E27FC236}">
                <a16:creationId xmlns:a16="http://schemas.microsoft.com/office/drawing/2014/main" id="{1795459C-2006-DD97-AA93-29F9F887C794}"/>
              </a:ext>
            </a:extLst>
          </p:cNvPr>
          <p:cNvSpPr txBox="1"/>
          <p:nvPr/>
        </p:nvSpPr>
        <p:spPr>
          <a:xfrm>
            <a:off x="4933951" y="1772106"/>
            <a:ext cx="1933574" cy="1015663"/>
          </a:xfrm>
          <a:prstGeom prst="rect">
            <a:avLst/>
          </a:prstGeom>
          <a:noFill/>
        </p:spPr>
        <p:txBody>
          <a:bodyPr wrap="square" rtlCol="0">
            <a:spAutoFit/>
          </a:bodyPr>
          <a:lstStyle/>
          <a:p>
            <a:r>
              <a:rPr lang="es-AR" sz="20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Residuo final, al salir de fábrica. Estado acuoso</a:t>
            </a:r>
          </a:p>
        </p:txBody>
      </p:sp>
      <p:sp>
        <p:nvSpPr>
          <p:cNvPr id="16" name="Flecha: pentágono 15">
            <a:extLst>
              <a:ext uri="{FF2B5EF4-FFF2-40B4-BE49-F238E27FC236}">
                <a16:creationId xmlns:a16="http://schemas.microsoft.com/office/drawing/2014/main" id="{FF17D265-4B28-95A1-9060-5B56C3F1EC93}"/>
              </a:ext>
            </a:extLst>
          </p:cNvPr>
          <p:cNvSpPr/>
          <p:nvPr/>
        </p:nvSpPr>
        <p:spPr>
          <a:xfrm>
            <a:off x="5229225" y="4405319"/>
            <a:ext cx="2440580" cy="1387993"/>
          </a:xfrm>
          <a:prstGeom prst="homePlate">
            <a:avLst>
              <a:gd name="adj" fmla="val 2323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7" name="CuadroTexto 16">
            <a:extLst>
              <a:ext uri="{FF2B5EF4-FFF2-40B4-BE49-F238E27FC236}">
                <a16:creationId xmlns:a16="http://schemas.microsoft.com/office/drawing/2014/main" id="{B34D6718-36FA-B7C0-F4F0-032C07F9B804}"/>
              </a:ext>
            </a:extLst>
          </p:cNvPr>
          <p:cNvSpPr txBox="1"/>
          <p:nvPr/>
        </p:nvSpPr>
        <p:spPr>
          <a:xfrm>
            <a:off x="5334000" y="4587168"/>
            <a:ext cx="1982289" cy="1015663"/>
          </a:xfrm>
          <a:prstGeom prst="rect">
            <a:avLst/>
          </a:prstGeom>
          <a:noFill/>
        </p:spPr>
        <p:txBody>
          <a:bodyPr wrap="square" rtlCol="0">
            <a:spAutoFit/>
          </a:bodyPr>
          <a:lstStyle/>
          <a:p>
            <a:r>
              <a:rPr lang="es-AR" sz="2000" spc="5"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Residuo final seco, tras un año de secado al sol</a:t>
            </a:r>
          </a:p>
        </p:txBody>
      </p:sp>
    </p:spTree>
    <p:extLst>
      <p:ext uri="{BB962C8B-B14F-4D97-AF65-F5344CB8AC3E}">
        <p14:creationId xmlns:p14="http://schemas.microsoft.com/office/powerpoint/2010/main" val="3862069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6" grpId="0" animBg="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F10BD1D-7DA2-4759-BF49-B505C8261982}"/>
              </a:ext>
            </a:extLst>
          </p:cNvPr>
          <p:cNvSpPr>
            <a:spLocks noGrp="1"/>
          </p:cNvSpPr>
          <p:nvPr>
            <p:ph type="sldNum" sz="quarter" idx="12"/>
          </p:nvPr>
        </p:nvSpPr>
        <p:spPr/>
        <p:txBody>
          <a:bodyPr/>
          <a:lstStyle/>
          <a:p>
            <a:pPr rtl="0"/>
            <a:fld id="{6D22F896-40B5-4ADD-8801-0D06FADFA095}" type="slidenum">
              <a:rPr lang="es-ES" noProof="0" smtClean="0"/>
              <a:t>8</a:t>
            </a:fld>
            <a:endParaRPr lang="es-ES" noProof="0"/>
          </a:p>
        </p:txBody>
      </p:sp>
      <p:sp>
        <p:nvSpPr>
          <p:cNvPr id="7" name="Marcador de número de diapositiva 3">
            <a:extLst>
              <a:ext uri="{FF2B5EF4-FFF2-40B4-BE49-F238E27FC236}">
                <a16:creationId xmlns:a16="http://schemas.microsoft.com/office/drawing/2014/main" id="{279C4E56-9C89-4B39-A3B2-D4405A59979B}"/>
              </a:ext>
            </a:extLst>
          </p:cNvPr>
          <p:cNvSpPr txBox="1">
            <a:spLocks/>
          </p:cNvSpPr>
          <p:nvPr/>
        </p:nvSpPr>
        <p:spPr>
          <a:xfrm>
            <a:off x="10661865" y="6150432"/>
            <a:ext cx="771089" cy="544028"/>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8</a:t>
            </a:fld>
            <a:endParaRPr lang="es-ES" sz="2000" b="1" dirty="0">
              <a:solidFill>
                <a:schemeClr val="bg1"/>
              </a:solidFill>
            </a:endParaRPr>
          </a:p>
        </p:txBody>
      </p:sp>
      <p:pic>
        <p:nvPicPr>
          <p:cNvPr id="8" name="Imagen 7">
            <a:extLst>
              <a:ext uri="{FF2B5EF4-FFF2-40B4-BE49-F238E27FC236}">
                <a16:creationId xmlns:a16="http://schemas.microsoft.com/office/drawing/2014/main" id="{3DFD6D51-B48C-4573-BC8C-E83BE57A8E5B}"/>
              </a:ext>
            </a:extLst>
          </p:cNvPr>
          <p:cNvPicPr>
            <a:picLocks noChangeAspect="1"/>
          </p:cNvPicPr>
          <p:nvPr/>
        </p:nvPicPr>
        <p:blipFill rotWithShape="1">
          <a:blip r:embed="rId2"/>
          <a:srcRect l="30897" t="47188" r="32392" b="39126"/>
          <a:stretch/>
        </p:blipFill>
        <p:spPr>
          <a:xfrm>
            <a:off x="1660491" y="3769510"/>
            <a:ext cx="6295993" cy="1319623"/>
          </a:xfrm>
          <a:prstGeom prst="rect">
            <a:avLst/>
          </a:prstGeom>
          <a:ln w="88900" cap="sq" cmpd="thickThin">
            <a:solidFill>
              <a:srgbClr val="000000"/>
            </a:solidFill>
            <a:prstDash val="solid"/>
            <a:miter lim="800000"/>
          </a:ln>
          <a:effectLst>
            <a:innerShdw blurRad="76200">
              <a:srgbClr val="000000"/>
            </a:innerShdw>
          </a:effectLst>
        </p:spPr>
      </p:pic>
      <p:sp>
        <p:nvSpPr>
          <p:cNvPr id="4" name="Título 1">
            <a:extLst>
              <a:ext uri="{FF2B5EF4-FFF2-40B4-BE49-F238E27FC236}">
                <a16:creationId xmlns:a16="http://schemas.microsoft.com/office/drawing/2014/main" id="{F7AF5001-7D10-04BE-B483-C8AE0B68A11A}"/>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Necesidad de un uso específico</a:t>
            </a:r>
          </a:p>
        </p:txBody>
      </p:sp>
      <p:sp>
        <p:nvSpPr>
          <p:cNvPr id="10" name="CuadroTexto 9">
            <a:extLst>
              <a:ext uri="{FF2B5EF4-FFF2-40B4-BE49-F238E27FC236}">
                <a16:creationId xmlns:a16="http://schemas.microsoft.com/office/drawing/2014/main" id="{8571F389-E6E2-6C10-4A3E-C69FFEC48B42}"/>
              </a:ext>
            </a:extLst>
          </p:cNvPr>
          <p:cNvSpPr txBox="1"/>
          <p:nvPr/>
        </p:nvSpPr>
        <p:spPr>
          <a:xfrm>
            <a:off x="1033356" y="1170221"/>
            <a:ext cx="7327797" cy="5122941"/>
          </a:xfrm>
          <a:prstGeom prst="rect">
            <a:avLst/>
          </a:prstGeom>
          <a:noFill/>
        </p:spPr>
        <p:txBody>
          <a:bodyPr wrap="square">
            <a:spAutoFit/>
          </a:bodyPr>
          <a:lstStyle/>
          <a:p>
            <a:pPr marL="457200" lvl="0" indent="-457200" algn="just">
              <a:lnSpc>
                <a:spcPct val="150000"/>
              </a:lnSpc>
              <a:buFont typeface="Arial" panose="020B0604020202020204" pitchFamily="34" charset="0"/>
              <a:buChar char="•"/>
            </a:pPr>
            <a:r>
              <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El proceso de extracció</a:t>
            </a:r>
            <a:r>
              <a:rPr lang="es-AR" sz="2000" dirty="0">
                <a:solidFill>
                  <a:schemeClr val="bg1"/>
                </a:solidFill>
                <a:latin typeface="Calibri" panose="020F0502020204030204" pitchFamily="34" charset="0"/>
                <a:ea typeface="Calibri" panose="020F0502020204030204" pitchFamily="34" charset="0"/>
                <a:cs typeface="Calibri" panose="020F0502020204030204" pitchFamily="34" charset="0"/>
              </a:rPr>
              <a:t>n de aceite tiene un rendimiento de 16% en aceite y un 84% de subproductos (alperujo)</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El alperujo es una mezcla constituida por piel, pulpa, hueso, aceite y agua (60%). Su materia orgánica se compone en gran medida por lignina (50%), proteínas y fenoles, entre otros</a:t>
            </a:r>
          </a:p>
          <a:p>
            <a:pPr marL="457200" lvl="0" indent="-457200" algn="just">
              <a:lnSpc>
                <a:spcPct val="150000"/>
              </a:lnSpc>
              <a:buFont typeface="Arial" panose="020B0604020202020204" pitchFamily="34" charset="0"/>
              <a:buChar char="•"/>
            </a:pPr>
            <a:endPar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endPar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endPar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endPar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lvl="0" indent="-457200" algn="just">
              <a:lnSpc>
                <a:spcPct val="150000"/>
              </a:lnSpc>
              <a:buFont typeface="Arial" panose="020B0604020202020204" pitchFamily="34" charset="0"/>
              <a:buChar char="•"/>
            </a:pP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Se estima una cantidad final de </a:t>
            </a:r>
            <a:r>
              <a:rPr lang="es-ES" sz="2000" u="sng" dirty="0">
                <a:solidFill>
                  <a:schemeClr val="bg1"/>
                </a:solidFill>
                <a:latin typeface="Calibri" panose="020F0502020204030204" pitchFamily="34" charset="0"/>
                <a:ea typeface="Calibri" panose="020F0502020204030204" pitchFamily="34" charset="0"/>
                <a:cs typeface="Calibri" panose="020F0502020204030204" pitchFamily="34" charset="0"/>
              </a:rPr>
              <a:t>alperujo seco</a:t>
            </a:r>
            <a:r>
              <a:rPr lang="es-ES" sz="2000" dirty="0">
                <a:solidFill>
                  <a:schemeClr val="bg1"/>
                </a:solidFill>
                <a:latin typeface="Calibri" panose="020F0502020204030204" pitchFamily="34" charset="0"/>
                <a:ea typeface="Calibri" panose="020F0502020204030204" pitchFamily="34" charset="0"/>
                <a:cs typeface="Calibri" panose="020F0502020204030204" pitchFamily="34" charset="0"/>
              </a:rPr>
              <a:t> de 6.668 toneladas</a:t>
            </a: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p>
            <a:pPr lvl="0" algn="just">
              <a:lnSpc>
                <a:spcPct val="150000"/>
              </a:lnSpc>
            </a:pPr>
            <a:endParaRPr lang="es-AR"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4" name="Imagen 13">
            <a:extLst>
              <a:ext uri="{FF2B5EF4-FFF2-40B4-BE49-F238E27FC236}">
                <a16:creationId xmlns:a16="http://schemas.microsoft.com/office/drawing/2014/main" id="{4DFE49F2-F75E-447A-9109-C051657DB318}"/>
              </a:ext>
            </a:extLst>
          </p:cNvPr>
          <p:cNvPicPr>
            <a:picLocks noChangeAspect="1"/>
          </p:cNvPicPr>
          <p:nvPr/>
        </p:nvPicPr>
        <p:blipFill>
          <a:blip r:embed="rId3"/>
          <a:stretch>
            <a:fillRect/>
          </a:stretch>
        </p:blipFill>
        <p:spPr>
          <a:xfrm>
            <a:off x="8583619" y="1352783"/>
            <a:ext cx="3267333" cy="4356444"/>
          </a:xfrm>
          <a:prstGeom prst="rect">
            <a:avLst/>
          </a:prstGeom>
        </p:spPr>
      </p:pic>
    </p:spTree>
    <p:extLst>
      <p:ext uri="{BB962C8B-B14F-4D97-AF65-F5344CB8AC3E}">
        <p14:creationId xmlns:p14="http://schemas.microsoft.com/office/powerpoint/2010/main" val="4280734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008F5A15-5239-4BA3-A69C-22388008B1B2}"/>
              </a:ext>
            </a:extLst>
          </p:cNvPr>
          <p:cNvPicPr>
            <a:picLocks noChangeAspect="1"/>
          </p:cNvPicPr>
          <p:nvPr/>
        </p:nvPicPr>
        <p:blipFill rotWithShape="1">
          <a:blip r:embed="rId2"/>
          <a:srcRect l="26305" t="36709" r="27391" b="24057"/>
          <a:stretch/>
        </p:blipFill>
        <p:spPr>
          <a:xfrm>
            <a:off x="1495197" y="1535346"/>
            <a:ext cx="9201605" cy="4383503"/>
          </a:xfrm>
          <a:prstGeom prst="rect">
            <a:avLst/>
          </a:prstGeom>
          <a:ln w="88900" cap="sq" cmpd="thickThin">
            <a:solidFill>
              <a:srgbClr val="000000"/>
            </a:solidFill>
            <a:prstDash val="solid"/>
            <a:miter lim="800000"/>
          </a:ln>
          <a:effectLst>
            <a:innerShdw blurRad="76200">
              <a:srgbClr val="000000"/>
            </a:innerShdw>
          </a:effectLst>
        </p:spPr>
      </p:pic>
      <p:sp>
        <p:nvSpPr>
          <p:cNvPr id="3" name="Marcador de número de diapositiva 2">
            <a:extLst>
              <a:ext uri="{FF2B5EF4-FFF2-40B4-BE49-F238E27FC236}">
                <a16:creationId xmlns:a16="http://schemas.microsoft.com/office/drawing/2014/main" id="{4633857C-02E6-44C9-AB19-9B89BD6869F8}"/>
              </a:ext>
            </a:extLst>
          </p:cNvPr>
          <p:cNvSpPr>
            <a:spLocks noGrp="1"/>
          </p:cNvSpPr>
          <p:nvPr>
            <p:ph type="sldNum" sz="quarter" idx="12"/>
          </p:nvPr>
        </p:nvSpPr>
        <p:spPr/>
        <p:txBody>
          <a:bodyPr/>
          <a:lstStyle/>
          <a:p>
            <a:pPr rtl="0"/>
            <a:fld id="{6D22F896-40B5-4ADD-8801-0D06FADFA095}" type="slidenum">
              <a:rPr lang="es-ES" noProof="0" smtClean="0"/>
              <a:t>9</a:t>
            </a:fld>
            <a:endParaRPr lang="es-ES" noProof="0"/>
          </a:p>
        </p:txBody>
      </p:sp>
      <p:sp>
        <p:nvSpPr>
          <p:cNvPr id="5" name="Marcador de número de diapositiva 3">
            <a:extLst>
              <a:ext uri="{FF2B5EF4-FFF2-40B4-BE49-F238E27FC236}">
                <a16:creationId xmlns:a16="http://schemas.microsoft.com/office/drawing/2014/main" id="{DF9C4723-5CE7-428C-B757-EB6A72940CA8}"/>
              </a:ext>
            </a:extLst>
          </p:cNvPr>
          <p:cNvSpPr txBox="1">
            <a:spLocks/>
          </p:cNvSpPr>
          <p:nvPr/>
        </p:nvSpPr>
        <p:spPr>
          <a:xfrm>
            <a:off x="10661865" y="6248399"/>
            <a:ext cx="771089" cy="365125"/>
          </a:xfrm>
          <a:prstGeom prst="rect">
            <a:avLst/>
          </a:prstGeom>
        </p:spPr>
        <p:txBody>
          <a:bodyPr vert="horz" lIns="91440" tIns="45720" rIns="91440" bIns="45720" rtlCol="0" anchor="ctr"/>
          <a:lstStyle>
            <a:defPPr rtl="0">
              <a:defRPr lang="es-e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s-ES" sz="2000" b="1" smtClean="0">
                <a:solidFill>
                  <a:schemeClr val="bg1"/>
                </a:solidFill>
              </a:rPr>
              <a:pPr/>
              <a:t>9</a:t>
            </a:fld>
            <a:endParaRPr lang="es-ES" sz="2000" b="1" dirty="0">
              <a:solidFill>
                <a:schemeClr val="bg1"/>
              </a:solidFill>
            </a:endParaRPr>
          </a:p>
        </p:txBody>
      </p:sp>
      <p:sp>
        <p:nvSpPr>
          <p:cNvPr id="4" name="Título 1">
            <a:extLst>
              <a:ext uri="{FF2B5EF4-FFF2-40B4-BE49-F238E27FC236}">
                <a16:creationId xmlns:a16="http://schemas.microsoft.com/office/drawing/2014/main" id="{1DC8AEED-C42C-860C-FA5F-3A0B90A8085B}"/>
              </a:ext>
            </a:extLst>
          </p:cNvPr>
          <p:cNvSpPr txBox="1">
            <a:spLocks/>
          </p:cNvSpPr>
          <p:nvPr/>
        </p:nvSpPr>
        <p:spPr>
          <a:xfrm>
            <a:off x="1655655" y="303434"/>
            <a:ext cx="8880690" cy="86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marL="0" lvl="1" algn="ctr" defTabSz="914400"/>
            <a:r>
              <a:rPr lang="es-AR" sz="3100"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Características como Combustible: Análisis Elemental</a:t>
            </a:r>
          </a:p>
        </p:txBody>
      </p:sp>
    </p:spTree>
    <p:extLst>
      <p:ext uri="{BB962C8B-B14F-4D97-AF65-F5344CB8AC3E}">
        <p14:creationId xmlns:p14="http://schemas.microsoft.com/office/powerpoint/2010/main" val="41729410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Office_50521767_TF22898775_Win32" id="{2360EE0D-CDA3-4546-8917-A078E14AF283}" vid="{A4D62708-C547-4F0B-A5D6-5DC6A696AF4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8C32A8-E4D9-473C-833A-8950C6E7C0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518BD99-41E9-467C-9777-74587F831718}">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C03EF818-EDF6-480C-9B86-0A3B979BC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Diseño moderno</Template>
  <TotalTime>35240</TotalTime>
  <Words>2166</Words>
  <Application>Microsoft Office PowerPoint</Application>
  <PresentationFormat>Panorámica</PresentationFormat>
  <Paragraphs>241</Paragraphs>
  <Slides>43</Slides>
  <Notes>1</Notes>
  <HiddenSlides>0</HiddenSlides>
  <MMClips>1</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43</vt:i4>
      </vt:variant>
    </vt:vector>
  </HeadingPairs>
  <TitlesOfParts>
    <vt:vector size="49" baseType="lpstr">
      <vt:lpstr>Arial</vt:lpstr>
      <vt:lpstr>Calibri</vt:lpstr>
      <vt:lpstr>Cambria Math</vt:lpstr>
      <vt:lpstr>Times New Roman</vt:lpstr>
      <vt:lpstr>Tw Cen MT</vt:lpstr>
      <vt:lpstr>Circuito</vt:lpstr>
      <vt:lpstr>Trabajo final</vt:lpstr>
      <vt:lpstr>Presentación de PowerPoint</vt:lpstr>
      <vt:lpstr>Crecimiento del Sector Olivícola</vt:lpstr>
      <vt:lpstr>Producción en San Juan</vt:lpstr>
      <vt:lpstr>Métodos de Extracción: Proceso de dos fases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Trabajo final</dc:title>
  <dc:creator>Franco Valentin Martinez</dc:creator>
  <cp:lastModifiedBy>BIO ASIST</cp:lastModifiedBy>
  <cp:revision>145</cp:revision>
  <dcterms:created xsi:type="dcterms:W3CDTF">2024-02-05T21:34:52Z</dcterms:created>
  <dcterms:modified xsi:type="dcterms:W3CDTF">2024-06-17T15:36:25Z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